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9" r:id="rId2"/>
    <p:sldId id="275" r:id="rId3"/>
    <p:sldId id="260" r:id="rId4"/>
    <p:sldId id="264" r:id="rId5"/>
    <p:sldId id="268" r:id="rId6"/>
    <p:sldId id="269" r:id="rId7"/>
    <p:sldId id="278" r:id="rId8"/>
    <p:sldId id="274" r:id="rId9"/>
    <p:sldId id="273" r:id="rId10"/>
    <p:sldId id="271" r:id="rId11"/>
    <p:sldId id="276" r:id="rId12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2043ltb\My%20Documents\EXCEL\3PG%20Development\Species%20Mapping\Soils\Initial%20Comparison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2043ltb\My%20Documents\EXCEL\3PG%20Development\Species%20Mapping\Soils\Initial%20Compariso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val>
            <c:numRef>
              <c:f>Sheet1!$N$3:$N$6</c:f>
              <c:numCache>
                <c:formatCode>General</c:formatCode>
                <c:ptCount val="4"/>
                <c:pt idx="0">
                  <c:v>0.23</c:v>
                </c:pt>
                <c:pt idx="1">
                  <c:v>0.45</c:v>
                </c:pt>
                <c:pt idx="2">
                  <c:v>0.4900000000000001</c:v>
                </c:pt>
                <c:pt idx="3">
                  <c:v>0.56000000000000005</c:v>
                </c:pt>
              </c:numCache>
            </c:numRef>
          </c:val>
        </c:ser>
        <c:dLbls/>
        <c:shape val="box"/>
        <c:axId val="87370752"/>
        <c:axId val="87506944"/>
        <c:axId val="0"/>
      </c:bar3DChart>
      <c:catAx>
        <c:axId val="8737075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CA"/>
                  <a:t>HWSD Organic</a:t>
                </a:r>
                <a:r>
                  <a:rPr lang="en-CA" baseline="0"/>
                  <a:t> Carbon Class</a:t>
                </a:r>
                <a:endParaRPr lang="en-CA"/>
              </a:p>
            </c:rich>
          </c:tx>
          <c:layout/>
        </c:title>
        <c:tickLblPos val="nextTo"/>
        <c:crossAx val="87506944"/>
        <c:crosses val="autoZero"/>
        <c:auto val="1"/>
        <c:lblAlgn val="ctr"/>
        <c:lblOffset val="100"/>
      </c:catAx>
      <c:valAx>
        <c:axId val="87506944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CA"/>
                  <a:t>Predicted</a:t>
                </a:r>
                <a:r>
                  <a:rPr lang="en-CA" baseline="0"/>
                  <a:t> Soil Fertility</a:t>
                </a:r>
                <a:endParaRPr lang="en-CA"/>
              </a:p>
            </c:rich>
          </c:tx>
          <c:layout>
            <c:manualLayout>
              <c:xMode val="edge"/>
              <c:yMode val="edge"/>
              <c:x val="3.0717792873962525E-2"/>
              <c:y val="0.25854734321155631"/>
            </c:manualLayout>
          </c:layout>
        </c:title>
        <c:numFmt formatCode="General" sourceLinked="1"/>
        <c:tickLblPos val="nextTo"/>
        <c:crossAx val="87370752"/>
        <c:crosses val="autoZero"/>
        <c:crossBetween val="between"/>
      </c:valAx>
    </c:plotArea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view3D>
      <c:rAngAx val="1"/>
    </c:view3D>
    <c:plotArea>
      <c:layout>
        <c:manualLayout>
          <c:layoutTarget val="inner"/>
          <c:xMode val="edge"/>
          <c:yMode val="edge"/>
          <c:x val="0.16237631382352669"/>
          <c:y val="1.8081539807524086E-2"/>
          <c:w val="0.80012711959990501"/>
          <c:h val="0.8145290325475234"/>
        </c:manualLayout>
      </c:layout>
      <c:bar3DChart>
        <c:barDir val="col"/>
        <c:grouping val="clustered"/>
        <c:ser>
          <c:idx val="0"/>
          <c:order val="0"/>
          <c:cat>
            <c:numRef>
              <c:f>Sheet1!$A$4:$A$9</c:f>
              <c:numCache>
                <c:formatCode>General</c:formatCode>
                <c:ptCount val="6"/>
                <c:pt idx="0">
                  <c:v>150</c:v>
                </c:pt>
                <c:pt idx="1">
                  <c:v>125</c:v>
                </c:pt>
                <c:pt idx="2">
                  <c:v>100</c:v>
                </c:pt>
                <c:pt idx="3">
                  <c:v>75</c:v>
                </c:pt>
                <c:pt idx="4">
                  <c:v>50</c:v>
                </c:pt>
                <c:pt idx="5">
                  <c:v>15</c:v>
                </c:pt>
              </c:numCache>
            </c:numRef>
          </c:cat>
          <c:val>
            <c:numRef>
              <c:f>Sheet1!$C$4:$C$9</c:f>
              <c:numCache>
                <c:formatCode>General</c:formatCode>
                <c:ptCount val="6"/>
                <c:pt idx="0">
                  <c:v>130</c:v>
                </c:pt>
                <c:pt idx="1">
                  <c:v>113</c:v>
                </c:pt>
                <c:pt idx="2">
                  <c:v>108</c:v>
                </c:pt>
                <c:pt idx="3">
                  <c:v>139</c:v>
                </c:pt>
                <c:pt idx="4">
                  <c:v>107</c:v>
                </c:pt>
                <c:pt idx="5">
                  <c:v>75</c:v>
                </c:pt>
              </c:numCache>
            </c:numRef>
          </c:val>
        </c:ser>
        <c:dLbls/>
        <c:shape val="box"/>
        <c:axId val="88478848"/>
        <c:axId val="88480768"/>
        <c:axId val="0"/>
      </c:bar3DChart>
      <c:catAx>
        <c:axId val="8847884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CA"/>
                  <a:t>HWSD Available Soil Water Class (mm)</a:t>
                </a:r>
              </a:p>
            </c:rich>
          </c:tx>
          <c:layout/>
        </c:title>
        <c:numFmt formatCode="General" sourceLinked="1"/>
        <c:tickLblPos val="nextTo"/>
        <c:crossAx val="88480768"/>
        <c:crosses val="autoZero"/>
        <c:auto val="1"/>
        <c:lblAlgn val="ctr"/>
        <c:lblOffset val="100"/>
      </c:catAx>
      <c:valAx>
        <c:axId val="88480768"/>
        <c:scaling>
          <c:orientation val="minMax"/>
          <c:min val="6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CA"/>
                  <a:t>Predicted</a:t>
                </a:r>
                <a:r>
                  <a:rPr lang="en-CA" baseline="0"/>
                  <a:t> Soil Water Holding Capacity</a:t>
                </a:r>
                <a:endParaRPr lang="en-CA"/>
              </a:p>
            </c:rich>
          </c:tx>
          <c:layout/>
        </c:title>
        <c:numFmt formatCode="General" sourceLinked="1"/>
        <c:tickLblPos val="nextTo"/>
        <c:crossAx val="88478848"/>
        <c:crosses val="autoZero"/>
        <c:crossBetween val="between"/>
      </c:valAx>
    </c:plotArea>
    <c:plotVisOnly val="1"/>
    <c:dispBlanksAs val="gap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A597E077-462F-45E6-BAE9-FF4E80AB7431}" type="datetimeFigureOut">
              <a:rPr lang="en-US"/>
              <a:pPr>
                <a:defRPr/>
              </a:pPr>
              <a:t>5/1/2012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2BF8B267-A8ED-4EC1-878F-6558FF4591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695504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CCF7993-FB9E-419A-A3E9-3ABFDCFE8D34}" type="slidenum">
              <a:rPr lang="en-CA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CA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16D5D-4D85-49B8-ABA3-96CFE998A5CE}" type="slidenum">
              <a:rPr lang="en-CA" smtClean="0"/>
              <a:pPr/>
              <a:t>7</a:t>
            </a:fld>
            <a:endParaRPr lang="en-C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16D5D-4D85-49B8-ABA3-96CFE998A5CE}" type="slidenum">
              <a:rPr lang="en-CA" smtClean="0"/>
              <a:pPr/>
              <a:t>8</a:t>
            </a:fld>
            <a:endParaRPr lang="en-C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16D5D-4D85-49B8-ABA3-96CFE998A5CE}" type="slidenum">
              <a:rPr lang="en-CA" smtClean="0"/>
              <a:pPr/>
              <a:t>9</a:t>
            </a:fld>
            <a:endParaRPr lang="en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42F172-C5E7-4FB4-8DAD-BC900E5ADADF}" type="datetimeFigureOut">
              <a:rPr lang="en-US" smtClean="0"/>
              <a:pPr>
                <a:defRPr/>
              </a:pPr>
              <a:t>5/1/2012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9B63D1-03F5-4E1B-AAF1-6211B8E225D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84493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FB4534-6F95-401A-9A4C-81A01297B40E}" type="datetimeFigureOut">
              <a:rPr lang="en-US" smtClean="0"/>
              <a:pPr>
                <a:defRPr/>
              </a:pPr>
              <a:t>5/1/2012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A0C5B4-1B2B-4748-9721-6260324259D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811533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D16285-DCD4-4B1A-A2F1-77A7CE9B36EC}" type="datetimeFigureOut">
              <a:rPr lang="en-US" smtClean="0"/>
              <a:pPr>
                <a:defRPr/>
              </a:pPr>
              <a:t>5/1/2012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8C9030-F371-4440-B93C-17DA8B9B2EE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75984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B3E463-7E33-440D-915B-56F4A022B1CB}" type="datetimeFigureOut">
              <a:rPr lang="en-US" smtClean="0"/>
              <a:pPr>
                <a:defRPr/>
              </a:pPr>
              <a:t>5/1/2012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C08D63-BDF0-443D-9DC1-214F9534646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56331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6D0E50-AD32-4267-9CD5-004240727DCE}" type="datetimeFigureOut">
              <a:rPr lang="en-US" smtClean="0"/>
              <a:pPr>
                <a:defRPr/>
              </a:pPr>
              <a:t>5/1/2012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946BD4-FF8C-479A-8F7C-562358449D7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84283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ED705A-C35B-471E-B280-91F75D17A88E}" type="datetimeFigureOut">
              <a:rPr lang="en-US" smtClean="0"/>
              <a:pPr>
                <a:defRPr/>
              </a:pPr>
              <a:t>5/1/2012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2A2D97-A2AE-452A-8BD6-BC1E4B8F36B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66598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4774BA-C7CF-4F36-B41C-701DF43B4131}" type="datetimeFigureOut">
              <a:rPr lang="en-US" smtClean="0"/>
              <a:pPr>
                <a:defRPr/>
              </a:pPr>
              <a:t>5/1/2012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111E25-DE4F-4FBA-9061-E3A44D15EB4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36164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3E7C81-9623-4913-9D05-4BB2607F2856}" type="datetimeFigureOut">
              <a:rPr lang="en-US" smtClean="0"/>
              <a:pPr>
                <a:defRPr/>
              </a:pPr>
              <a:t>5/1/2012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54ABCD-A3FA-498F-8022-F9AC6AE5BF8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59518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6C3FCB-482A-49EC-AF84-8B19AE97ECB5}" type="datetimeFigureOut">
              <a:rPr lang="en-US" smtClean="0"/>
              <a:pPr>
                <a:defRPr/>
              </a:pPr>
              <a:t>5/1/2012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E603E5-F166-4D09-B017-140F78E9BBA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45217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0CC6F9-F3EE-46E5-B299-2C8C03026009}" type="datetimeFigureOut">
              <a:rPr lang="en-US" smtClean="0"/>
              <a:pPr>
                <a:defRPr/>
              </a:pPr>
              <a:t>5/1/2012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7DC3C6-77C5-4473-AFC1-52BD60D07F5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31296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2A269F-A097-4DB9-B890-645C80B14772}" type="datetimeFigureOut">
              <a:rPr lang="en-US" smtClean="0"/>
              <a:pPr>
                <a:defRPr/>
              </a:pPr>
              <a:t>5/1/2012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0EDBF2-A4A8-4BBA-B579-DFF8B402FEA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78290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282846F-6959-418D-8FDC-2149C34F1909}" type="datetimeFigureOut">
              <a:rPr lang="en-US" smtClean="0"/>
              <a:pPr>
                <a:defRPr/>
              </a:pPr>
              <a:t>5/1/2012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9563B11-86CB-4ABB-A6F9-631E8228EED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83367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tiff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tiff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 descr="Capilano 040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" y="514350"/>
            <a:ext cx="8458200" cy="2000250"/>
          </a:xfrm>
          <a:effectLst>
            <a:outerShdw dist="35921" dir="2700000" algn="ctr" rotWithShape="0">
              <a:srgbClr val="FFFFCC"/>
            </a:outerShdw>
          </a:effectLst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 smtClean="0"/>
              <a:t>Mapping of stress on native tree species across western U.S.A. &amp; Canada: interpretation of climatically-induced changes using a physiologically-based approach</a:t>
            </a:r>
            <a:br>
              <a:rPr lang="en-US" sz="3200" b="1" dirty="0" smtClean="0"/>
            </a:br>
            <a:endParaRPr lang="en-US" sz="3200" b="1" dirty="0"/>
          </a:p>
        </p:txBody>
      </p:sp>
      <p:sp>
        <p:nvSpPr>
          <p:cNvPr id="9245" name="Rectangle 29"/>
          <p:cNvSpPr>
            <a:spLocks noGrp="1" noChangeArrowheads="1"/>
          </p:cNvSpPr>
          <p:nvPr>
            <p:ph type="subTitle" idx="1"/>
          </p:nvPr>
        </p:nvSpPr>
        <p:spPr>
          <a:xfrm>
            <a:off x="381000" y="2743200"/>
            <a:ext cx="8458200" cy="2514600"/>
          </a:xfrm>
          <a:effectLst>
            <a:outerShdw dist="17961" dir="2700000" algn="ctr" rotWithShape="0">
              <a:srgbClr val="FFFFCC"/>
            </a:outerShdw>
          </a:effectLst>
          <a:extLst/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>
                <a:solidFill>
                  <a:srgbClr val="003600"/>
                </a:solidFill>
              </a:rPr>
              <a:t>Richard Waring</a:t>
            </a:r>
            <a:r>
              <a:rPr lang="en-US" b="1" baseline="30000" dirty="0">
                <a:solidFill>
                  <a:srgbClr val="003600"/>
                </a:solidFill>
              </a:rPr>
              <a:t>1</a:t>
            </a:r>
            <a:endParaRPr lang="en-US" b="1" dirty="0">
              <a:solidFill>
                <a:srgbClr val="003600"/>
              </a:solidFill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>
                <a:solidFill>
                  <a:srgbClr val="003600"/>
                </a:solidFill>
              </a:rPr>
              <a:t>Nicholas </a:t>
            </a:r>
            <a:r>
              <a:rPr lang="en-US" b="1" dirty="0" smtClean="0">
                <a:solidFill>
                  <a:srgbClr val="003600"/>
                </a:solidFill>
              </a:rPr>
              <a:t>Coops</a:t>
            </a:r>
            <a:r>
              <a:rPr lang="en-US" b="1" baseline="30000" dirty="0" smtClean="0">
                <a:solidFill>
                  <a:srgbClr val="003600"/>
                </a:solidFill>
              </a:rPr>
              <a:t>2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3600"/>
                </a:solidFill>
              </a:rPr>
              <a:t>Thomas Hilker</a:t>
            </a:r>
            <a:r>
              <a:rPr lang="en-US" b="1" baseline="30000" dirty="0" smtClean="0">
                <a:solidFill>
                  <a:srgbClr val="003600"/>
                </a:solidFill>
              </a:rPr>
              <a:t>3</a:t>
            </a:r>
            <a:endParaRPr lang="en-US" b="1" baseline="30000" dirty="0">
              <a:solidFill>
                <a:srgbClr val="003600"/>
              </a:solidFill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3600"/>
                </a:solidFill>
              </a:rPr>
              <a:t>Wendy Peterman</a:t>
            </a:r>
            <a:r>
              <a:rPr lang="en-US" b="1" baseline="30000" dirty="0" smtClean="0">
                <a:solidFill>
                  <a:srgbClr val="003600"/>
                </a:solidFill>
              </a:rPr>
              <a:t>4</a:t>
            </a:r>
            <a:endParaRPr lang="en-US" b="1" baseline="30000" dirty="0">
              <a:solidFill>
                <a:srgbClr val="003600"/>
              </a:solidFill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b="1" dirty="0">
              <a:solidFill>
                <a:srgbClr val="003600"/>
              </a:solidFill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sz="1400" b="1" dirty="0">
              <a:solidFill>
                <a:srgbClr val="003600"/>
              </a:solidFill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baseline="30000" dirty="0">
                <a:solidFill>
                  <a:srgbClr val="003600"/>
                </a:solidFill>
              </a:rPr>
              <a:t>1 </a:t>
            </a:r>
            <a:r>
              <a:rPr lang="en-US" sz="2400" b="1" i="1" dirty="0">
                <a:solidFill>
                  <a:srgbClr val="003600"/>
                </a:solidFill>
              </a:rPr>
              <a:t>Oregon State University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i="1" baseline="30000" dirty="0">
                <a:solidFill>
                  <a:srgbClr val="003600"/>
                </a:solidFill>
              </a:rPr>
              <a:t>      2 </a:t>
            </a:r>
            <a:r>
              <a:rPr lang="en-US" sz="2400" b="1" i="1" dirty="0">
                <a:solidFill>
                  <a:srgbClr val="003600"/>
                </a:solidFill>
              </a:rPr>
              <a:t>University of British </a:t>
            </a:r>
            <a:r>
              <a:rPr lang="en-US" sz="2400" b="1" i="1" dirty="0" smtClean="0">
                <a:solidFill>
                  <a:srgbClr val="003600"/>
                </a:solidFill>
              </a:rPr>
              <a:t>Columbia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2400" b="1" i="1" baseline="30000" dirty="0" smtClean="0">
                <a:solidFill>
                  <a:srgbClr val="003600"/>
                </a:solidFill>
              </a:rPr>
              <a:t>3</a:t>
            </a:r>
            <a:r>
              <a:rPr lang="en-US" sz="2400" b="1" i="1" dirty="0" smtClean="0">
                <a:solidFill>
                  <a:srgbClr val="003600"/>
                </a:solidFill>
              </a:rPr>
              <a:t>Goddard Space Flight Center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2400" b="1" i="1" baseline="30000" dirty="0" smtClean="0">
                <a:solidFill>
                  <a:srgbClr val="003600"/>
                </a:solidFill>
              </a:rPr>
              <a:t>4</a:t>
            </a:r>
            <a:r>
              <a:rPr lang="en-US" sz="2400" b="1" i="1" dirty="0" smtClean="0">
                <a:solidFill>
                  <a:srgbClr val="003600"/>
                </a:solidFill>
              </a:rPr>
              <a:t>Conservation Biology Institute</a:t>
            </a:r>
            <a:endParaRPr lang="en-US" sz="2400" b="1" i="1" dirty="0">
              <a:solidFill>
                <a:srgbClr val="003600"/>
              </a:solidFill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sz="1800" b="1" baseline="30000" dirty="0">
              <a:solidFill>
                <a:srgbClr val="003600"/>
              </a:solidFill>
              <a:latin typeface="Times New Roman" pitchFamily="18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sz="1800" b="1" dirty="0">
              <a:solidFill>
                <a:srgbClr val="003600"/>
              </a:solidFill>
              <a:latin typeface="Times New Roman" pitchFamily="18" charset="0"/>
            </a:endParaRPr>
          </a:p>
        </p:txBody>
      </p:sp>
      <p:pic>
        <p:nvPicPr>
          <p:cNvPr id="14340" name="Picture 4" descr="ubc_colou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5721350"/>
            <a:ext cx="67786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 descr="osu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6072188"/>
            <a:ext cx="1612900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342" name="Group 6"/>
          <p:cNvGrpSpPr>
            <a:grpSpLocks/>
          </p:cNvGrpSpPr>
          <p:nvPr/>
        </p:nvGrpSpPr>
        <p:grpSpPr bwMode="auto">
          <a:xfrm>
            <a:off x="7239000" y="5715000"/>
            <a:ext cx="914400" cy="930275"/>
            <a:chOff x="4560" y="3648"/>
            <a:chExt cx="576" cy="586"/>
          </a:xfrm>
        </p:grpSpPr>
        <p:grpSp>
          <p:nvGrpSpPr>
            <p:cNvPr id="14344" name="Group 7"/>
            <p:cNvGrpSpPr>
              <a:grpSpLocks/>
            </p:cNvGrpSpPr>
            <p:nvPr/>
          </p:nvGrpSpPr>
          <p:grpSpPr bwMode="auto">
            <a:xfrm>
              <a:off x="4560" y="3648"/>
              <a:ext cx="576" cy="576"/>
              <a:chOff x="4464" y="3552"/>
              <a:chExt cx="672" cy="672"/>
            </a:xfrm>
          </p:grpSpPr>
          <p:sp>
            <p:nvSpPr>
              <p:cNvPr id="14346" name="Rectangle 8"/>
              <p:cNvSpPr>
                <a:spLocks noChangeArrowheads="1"/>
              </p:cNvSpPr>
              <p:nvPr/>
            </p:nvSpPr>
            <p:spPr bwMode="auto">
              <a:xfrm>
                <a:off x="4464" y="3552"/>
                <a:ext cx="672" cy="67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grpSp>
            <p:nvGrpSpPr>
              <p:cNvPr id="14347" name="Group 9"/>
              <p:cNvGrpSpPr>
                <a:grpSpLocks/>
              </p:cNvGrpSpPr>
              <p:nvPr/>
            </p:nvGrpSpPr>
            <p:grpSpPr bwMode="auto">
              <a:xfrm>
                <a:off x="4512" y="3600"/>
                <a:ext cx="576" cy="576"/>
                <a:chOff x="3390" y="2076"/>
                <a:chExt cx="1584" cy="1584"/>
              </a:xfrm>
            </p:grpSpPr>
            <p:sp>
              <p:nvSpPr>
                <p:cNvPr id="14348" name="Rectangle 10"/>
                <p:cNvSpPr>
                  <a:spLocks noChangeArrowheads="1"/>
                </p:cNvSpPr>
                <p:nvPr/>
              </p:nvSpPr>
              <p:spPr bwMode="auto">
                <a:xfrm>
                  <a:off x="3390" y="2853"/>
                  <a:ext cx="1584" cy="23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grpSp>
              <p:nvGrpSpPr>
                <p:cNvPr id="14349" name="Group 11"/>
                <p:cNvGrpSpPr>
                  <a:grpSpLocks/>
                </p:cNvGrpSpPr>
                <p:nvPr/>
              </p:nvGrpSpPr>
              <p:grpSpPr bwMode="auto">
                <a:xfrm>
                  <a:off x="3606" y="2076"/>
                  <a:ext cx="1152" cy="1584"/>
                  <a:chOff x="3606" y="2076"/>
                  <a:chExt cx="1152" cy="1584"/>
                </a:xfrm>
              </p:grpSpPr>
              <p:sp>
                <p:nvSpPr>
                  <p:cNvPr id="14350" name="Freeform 12"/>
                  <p:cNvSpPr>
                    <a:spLocks/>
                  </p:cNvSpPr>
                  <p:nvPr/>
                </p:nvSpPr>
                <p:spPr bwMode="auto">
                  <a:xfrm>
                    <a:off x="3606" y="2283"/>
                    <a:ext cx="522" cy="522"/>
                  </a:xfrm>
                  <a:custGeom>
                    <a:avLst/>
                    <a:gdLst>
                      <a:gd name="T0" fmla="*/ 387 w 283"/>
                      <a:gd name="T1" fmla="*/ 963 h 283"/>
                      <a:gd name="T2" fmla="*/ 408 w 283"/>
                      <a:gd name="T3" fmla="*/ 854 h 283"/>
                      <a:gd name="T4" fmla="*/ 452 w 283"/>
                      <a:gd name="T5" fmla="*/ 754 h 283"/>
                      <a:gd name="T6" fmla="*/ 511 w 283"/>
                      <a:gd name="T7" fmla="*/ 660 h 283"/>
                      <a:gd name="T8" fmla="*/ 579 w 283"/>
                      <a:gd name="T9" fmla="*/ 579 h 283"/>
                      <a:gd name="T10" fmla="*/ 660 w 283"/>
                      <a:gd name="T11" fmla="*/ 511 h 283"/>
                      <a:gd name="T12" fmla="*/ 754 w 283"/>
                      <a:gd name="T13" fmla="*/ 456 h 283"/>
                      <a:gd name="T14" fmla="*/ 854 w 283"/>
                      <a:gd name="T15" fmla="*/ 415 h 283"/>
                      <a:gd name="T16" fmla="*/ 963 w 283"/>
                      <a:gd name="T17" fmla="*/ 387 h 283"/>
                      <a:gd name="T18" fmla="*/ 963 w 283"/>
                      <a:gd name="T19" fmla="*/ 0 h 283"/>
                      <a:gd name="T20" fmla="*/ 871 w 283"/>
                      <a:gd name="T21" fmla="*/ 11 h 283"/>
                      <a:gd name="T22" fmla="*/ 777 w 283"/>
                      <a:gd name="T23" fmla="*/ 33 h 283"/>
                      <a:gd name="T24" fmla="*/ 688 w 283"/>
                      <a:gd name="T25" fmla="*/ 65 h 283"/>
                      <a:gd name="T26" fmla="*/ 601 w 283"/>
                      <a:gd name="T27" fmla="*/ 101 h 283"/>
                      <a:gd name="T28" fmla="*/ 520 w 283"/>
                      <a:gd name="T29" fmla="*/ 142 h 283"/>
                      <a:gd name="T30" fmla="*/ 446 w 283"/>
                      <a:gd name="T31" fmla="*/ 194 h 283"/>
                      <a:gd name="T32" fmla="*/ 374 w 283"/>
                      <a:gd name="T33" fmla="*/ 249 h 283"/>
                      <a:gd name="T34" fmla="*/ 310 w 283"/>
                      <a:gd name="T35" fmla="*/ 310 h 283"/>
                      <a:gd name="T36" fmla="*/ 249 w 283"/>
                      <a:gd name="T37" fmla="*/ 378 h 283"/>
                      <a:gd name="T38" fmla="*/ 190 w 283"/>
                      <a:gd name="T39" fmla="*/ 448 h 283"/>
                      <a:gd name="T40" fmla="*/ 140 w 283"/>
                      <a:gd name="T41" fmla="*/ 528 h 283"/>
                      <a:gd name="T42" fmla="*/ 96 w 283"/>
                      <a:gd name="T43" fmla="*/ 605 h 283"/>
                      <a:gd name="T44" fmla="*/ 61 w 283"/>
                      <a:gd name="T45" fmla="*/ 688 h 283"/>
                      <a:gd name="T46" fmla="*/ 33 w 283"/>
                      <a:gd name="T47" fmla="*/ 777 h 283"/>
                      <a:gd name="T48" fmla="*/ 11 w 283"/>
                      <a:gd name="T49" fmla="*/ 871 h 283"/>
                      <a:gd name="T50" fmla="*/ 0 w 283"/>
                      <a:gd name="T51" fmla="*/ 963 h 283"/>
                      <a:gd name="T52" fmla="*/ 387 w 283"/>
                      <a:gd name="T53" fmla="*/ 963 h 283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w 283"/>
                      <a:gd name="T82" fmla="*/ 0 h 283"/>
                      <a:gd name="T83" fmla="*/ 283 w 283"/>
                      <a:gd name="T84" fmla="*/ 283 h 283"/>
                    </a:gdLst>
                    <a:ahLst/>
                    <a:cxnLst>
                      <a:cxn ang="T54">
                        <a:pos x="T0" y="T1"/>
                      </a:cxn>
                      <a:cxn ang="T55">
                        <a:pos x="T2" y="T3"/>
                      </a:cxn>
                      <a:cxn ang="T56">
                        <a:pos x="T4" y="T5"/>
                      </a:cxn>
                      <a:cxn ang="T57">
                        <a:pos x="T6" y="T7"/>
                      </a:cxn>
                      <a:cxn ang="T58">
                        <a:pos x="T8" y="T9"/>
                      </a:cxn>
                      <a:cxn ang="T59">
                        <a:pos x="T10" y="T11"/>
                      </a:cxn>
                      <a:cxn ang="T60">
                        <a:pos x="T12" y="T13"/>
                      </a:cxn>
                      <a:cxn ang="T61">
                        <a:pos x="T14" y="T15"/>
                      </a:cxn>
                      <a:cxn ang="T62">
                        <a:pos x="T16" y="T17"/>
                      </a:cxn>
                      <a:cxn ang="T63">
                        <a:pos x="T18" y="T19"/>
                      </a:cxn>
                      <a:cxn ang="T64">
                        <a:pos x="T20" y="T21"/>
                      </a:cxn>
                      <a:cxn ang="T65">
                        <a:pos x="T22" y="T23"/>
                      </a:cxn>
                      <a:cxn ang="T66">
                        <a:pos x="T24" y="T25"/>
                      </a:cxn>
                      <a:cxn ang="T67">
                        <a:pos x="T26" y="T27"/>
                      </a:cxn>
                      <a:cxn ang="T68">
                        <a:pos x="T28" y="T29"/>
                      </a:cxn>
                      <a:cxn ang="T69">
                        <a:pos x="T30" y="T31"/>
                      </a:cxn>
                      <a:cxn ang="T70">
                        <a:pos x="T32" y="T33"/>
                      </a:cxn>
                      <a:cxn ang="T71">
                        <a:pos x="T34" y="T35"/>
                      </a:cxn>
                      <a:cxn ang="T72">
                        <a:pos x="T36" y="T37"/>
                      </a:cxn>
                      <a:cxn ang="T73">
                        <a:pos x="T38" y="T39"/>
                      </a:cxn>
                      <a:cxn ang="T74">
                        <a:pos x="T40" y="T41"/>
                      </a:cxn>
                      <a:cxn ang="T75">
                        <a:pos x="T42" y="T43"/>
                      </a:cxn>
                      <a:cxn ang="T76">
                        <a:pos x="T44" y="T45"/>
                      </a:cxn>
                      <a:cxn ang="T77">
                        <a:pos x="T46" y="T47"/>
                      </a:cxn>
                      <a:cxn ang="T78">
                        <a:pos x="T48" y="T49"/>
                      </a:cxn>
                      <a:cxn ang="T79">
                        <a:pos x="T50" y="T51"/>
                      </a:cxn>
                      <a:cxn ang="T80">
                        <a:pos x="T52" y="T53"/>
                      </a:cxn>
                    </a:cxnLst>
                    <a:rect l="T81" t="T82" r="T83" b="T84"/>
                    <a:pathLst>
                      <a:path w="283" h="283">
                        <a:moveTo>
                          <a:pt x="114" y="283"/>
                        </a:moveTo>
                        <a:lnTo>
                          <a:pt x="120" y="251"/>
                        </a:lnTo>
                        <a:lnTo>
                          <a:pt x="133" y="222"/>
                        </a:lnTo>
                        <a:lnTo>
                          <a:pt x="150" y="194"/>
                        </a:lnTo>
                        <a:lnTo>
                          <a:pt x="170" y="170"/>
                        </a:lnTo>
                        <a:lnTo>
                          <a:pt x="194" y="150"/>
                        </a:lnTo>
                        <a:lnTo>
                          <a:pt x="222" y="134"/>
                        </a:lnTo>
                        <a:lnTo>
                          <a:pt x="251" y="122"/>
                        </a:lnTo>
                        <a:lnTo>
                          <a:pt x="283" y="114"/>
                        </a:lnTo>
                        <a:lnTo>
                          <a:pt x="283" y="0"/>
                        </a:lnTo>
                        <a:lnTo>
                          <a:pt x="256" y="3"/>
                        </a:lnTo>
                        <a:lnTo>
                          <a:pt x="228" y="10"/>
                        </a:lnTo>
                        <a:lnTo>
                          <a:pt x="202" y="19"/>
                        </a:lnTo>
                        <a:lnTo>
                          <a:pt x="177" y="30"/>
                        </a:lnTo>
                        <a:lnTo>
                          <a:pt x="153" y="42"/>
                        </a:lnTo>
                        <a:lnTo>
                          <a:pt x="131" y="57"/>
                        </a:lnTo>
                        <a:lnTo>
                          <a:pt x="110" y="73"/>
                        </a:lnTo>
                        <a:lnTo>
                          <a:pt x="91" y="91"/>
                        </a:lnTo>
                        <a:lnTo>
                          <a:pt x="73" y="111"/>
                        </a:lnTo>
                        <a:lnTo>
                          <a:pt x="56" y="132"/>
                        </a:lnTo>
                        <a:lnTo>
                          <a:pt x="41" y="155"/>
                        </a:lnTo>
                        <a:lnTo>
                          <a:pt x="28" y="178"/>
                        </a:lnTo>
                        <a:lnTo>
                          <a:pt x="18" y="202"/>
                        </a:lnTo>
                        <a:lnTo>
                          <a:pt x="10" y="228"/>
                        </a:lnTo>
                        <a:lnTo>
                          <a:pt x="3" y="256"/>
                        </a:lnTo>
                        <a:lnTo>
                          <a:pt x="0" y="283"/>
                        </a:lnTo>
                        <a:lnTo>
                          <a:pt x="114" y="283"/>
                        </a:lnTo>
                        <a:close/>
                      </a:path>
                    </a:pathLst>
                  </a:custGeom>
                  <a:solidFill>
                    <a:srgbClr val="0033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351" name="Freeform 13"/>
                  <p:cNvSpPr>
                    <a:spLocks/>
                  </p:cNvSpPr>
                  <p:nvPr/>
                </p:nvSpPr>
                <p:spPr bwMode="auto">
                  <a:xfrm>
                    <a:off x="4237" y="2283"/>
                    <a:ext cx="521" cy="522"/>
                  </a:xfrm>
                  <a:custGeom>
                    <a:avLst/>
                    <a:gdLst>
                      <a:gd name="T0" fmla="*/ 0 w 282"/>
                      <a:gd name="T1" fmla="*/ 387 h 283"/>
                      <a:gd name="T2" fmla="*/ 109 w 282"/>
                      <a:gd name="T3" fmla="*/ 415 h 283"/>
                      <a:gd name="T4" fmla="*/ 209 w 282"/>
                      <a:gd name="T5" fmla="*/ 456 h 283"/>
                      <a:gd name="T6" fmla="*/ 301 w 282"/>
                      <a:gd name="T7" fmla="*/ 511 h 283"/>
                      <a:gd name="T8" fmla="*/ 382 w 282"/>
                      <a:gd name="T9" fmla="*/ 579 h 283"/>
                      <a:gd name="T10" fmla="*/ 451 w 282"/>
                      <a:gd name="T11" fmla="*/ 660 h 283"/>
                      <a:gd name="T12" fmla="*/ 508 w 282"/>
                      <a:gd name="T13" fmla="*/ 754 h 283"/>
                      <a:gd name="T14" fmla="*/ 547 w 282"/>
                      <a:gd name="T15" fmla="*/ 854 h 283"/>
                      <a:gd name="T16" fmla="*/ 573 w 282"/>
                      <a:gd name="T17" fmla="*/ 963 h 283"/>
                      <a:gd name="T18" fmla="*/ 963 w 282"/>
                      <a:gd name="T19" fmla="*/ 963 h 283"/>
                      <a:gd name="T20" fmla="*/ 951 w 282"/>
                      <a:gd name="T21" fmla="*/ 871 h 283"/>
                      <a:gd name="T22" fmla="*/ 929 w 282"/>
                      <a:gd name="T23" fmla="*/ 777 h 283"/>
                      <a:gd name="T24" fmla="*/ 902 w 282"/>
                      <a:gd name="T25" fmla="*/ 688 h 283"/>
                      <a:gd name="T26" fmla="*/ 861 w 282"/>
                      <a:gd name="T27" fmla="*/ 605 h 283"/>
                      <a:gd name="T28" fmla="*/ 818 w 282"/>
                      <a:gd name="T29" fmla="*/ 528 h 283"/>
                      <a:gd name="T30" fmla="*/ 769 w 282"/>
                      <a:gd name="T31" fmla="*/ 448 h 283"/>
                      <a:gd name="T32" fmla="*/ 713 w 282"/>
                      <a:gd name="T33" fmla="*/ 378 h 283"/>
                      <a:gd name="T34" fmla="*/ 652 w 282"/>
                      <a:gd name="T35" fmla="*/ 310 h 283"/>
                      <a:gd name="T36" fmla="*/ 588 w 282"/>
                      <a:gd name="T37" fmla="*/ 249 h 283"/>
                      <a:gd name="T38" fmla="*/ 515 w 282"/>
                      <a:gd name="T39" fmla="*/ 194 h 283"/>
                      <a:gd name="T40" fmla="*/ 440 w 282"/>
                      <a:gd name="T41" fmla="*/ 142 h 283"/>
                      <a:gd name="T42" fmla="*/ 358 w 282"/>
                      <a:gd name="T43" fmla="*/ 101 h 283"/>
                      <a:gd name="T44" fmla="*/ 273 w 282"/>
                      <a:gd name="T45" fmla="*/ 65 h 283"/>
                      <a:gd name="T46" fmla="*/ 188 w 282"/>
                      <a:gd name="T47" fmla="*/ 33 h 283"/>
                      <a:gd name="T48" fmla="*/ 92 w 282"/>
                      <a:gd name="T49" fmla="*/ 11 h 283"/>
                      <a:gd name="T50" fmla="*/ 0 w 282"/>
                      <a:gd name="T51" fmla="*/ 0 h 283"/>
                      <a:gd name="T52" fmla="*/ 0 w 282"/>
                      <a:gd name="T53" fmla="*/ 387 h 283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w 282"/>
                      <a:gd name="T82" fmla="*/ 0 h 283"/>
                      <a:gd name="T83" fmla="*/ 282 w 282"/>
                      <a:gd name="T84" fmla="*/ 283 h 283"/>
                    </a:gdLst>
                    <a:ahLst/>
                    <a:cxnLst>
                      <a:cxn ang="T54">
                        <a:pos x="T0" y="T1"/>
                      </a:cxn>
                      <a:cxn ang="T55">
                        <a:pos x="T2" y="T3"/>
                      </a:cxn>
                      <a:cxn ang="T56">
                        <a:pos x="T4" y="T5"/>
                      </a:cxn>
                      <a:cxn ang="T57">
                        <a:pos x="T6" y="T7"/>
                      </a:cxn>
                      <a:cxn ang="T58">
                        <a:pos x="T8" y="T9"/>
                      </a:cxn>
                      <a:cxn ang="T59">
                        <a:pos x="T10" y="T11"/>
                      </a:cxn>
                      <a:cxn ang="T60">
                        <a:pos x="T12" y="T13"/>
                      </a:cxn>
                      <a:cxn ang="T61">
                        <a:pos x="T14" y="T15"/>
                      </a:cxn>
                      <a:cxn ang="T62">
                        <a:pos x="T16" y="T17"/>
                      </a:cxn>
                      <a:cxn ang="T63">
                        <a:pos x="T18" y="T19"/>
                      </a:cxn>
                      <a:cxn ang="T64">
                        <a:pos x="T20" y="T21"/>
                      </a:cxn>
                      <a:cxn ang="T65">
                        <a:pos x="T22" y="T23"/>
                      </a:cxn>
                      <a:cxn ang="T66">
                        <a:pos x="T24" y="T25"/>
                      </a:cxn>
                      <a:cxn ang="T67">
                        <a:pos x="T26" y="T27"/>
                      </a:cxn>
                      <a:cxn ang="T68">
                        <a:pos x="T28" y="T29"/>
                      </a:cxn>
                      <a:cxn ang="T69">
                        <a:pos x="T30" y="T31"/>
                      </a:cxn>
                      <a:cxn ang="T70">
                        <a:pos x="T32" y="T33"/>
                      </a:cxn>
                      <a:cxn ang="T71">
                        <a:pos x="T34" y="T35"/>
                      </a:cxn>
                      <a:cxn ang="T72">
                        <a:pos x="T36" y="T37"/>
                      </a:cxn>
                      <a:cxn ang="T73">
                        <a:pos x="T38" y="T39"/>
                      </a:cxn>
                      <a:cxn ang="T74">
                        <a:pos x="T40" y="T41"/>
                      </a:cxn>
                      <a:cxn ang="T75">
                        <a:pos x="T42" y="T43"/>
                      </a:cxn>
                      <a:cxn ang="T76">
                        <a:pos x="T44" y="T45"/>
                      </a:cxn>
                      <a:cxn ang="T77">
                        <a:pos x="T46" y="T47"/>
                      </a:cxn>
                      <a:cxn ang="T78">
                        <a:pos x="T48" y="T49"/>
                      </a:cxn>
                      <a:cxn ang="T79">
                        <a:pos x="T50" y="T51"/>
                      </a:cxn>
                      <a:cxn ang="T80">
                        <a:pos x="T52" y="T53"/>
                      </a:cxn>
                    </a:cxnLst>
                    <a:rect l="T81" t="T82" r="T83" b="T84"/>
                    <a:pathLst>
                      <a:path w="282" h="283">
                        <a:moveTo>
                          <a:pt x="0" y="114"/>
                        </a:moveTo>
                        <a:lnTo>
                          <a:pt x="32" y="122"/>
                        </a:lnTo>
                        <a:lnTo>
                          <a:pt x="61" y="134"/>
                        </a:lnTo>
                        <a:lnTo>
                          <a:pt x="88" y="150"/>
                        </a:lnTo>
                        <a:lnTo>
                          <a:pt x="112" y="170"/>
                        </a:lnTo>
                        <a:lnTo>
                          <a:pt x="132" y="194"/>
                        </a:lnTo>
                        <a:lnTo>
                          <a:pt x="149" y="222"/>
                        </a:lnTo>
                        <a:lnTo>
                          <a:pt x="160" y="251"/>
                        </a:lnTo>
                        <a:lnTo>
                          <a:pt x="168" y="283"/>
                        </a:lnTo>
                        <a:lnTo>
                          <a:pt x="282" y="283"/>
                        </a:lnTo>
                        <a:lnTo>
                          <a:pt x="279" y="256"/>
                        </a:lnTo>
                        <a:lnTo>
                          <a:pt x="272" y="228"/>
                        </a:lnTo>
                        <a:lnTo>
                          <a:pt x="264" y="202"/>
                        </a:lnTo>
                        <a:lnTo>
                          <a:pt x="252" y="178"/>
                        </a:lnTo>
                        <a:lnTo>
                          <a:pt x="240" y="155"/>
                        </a:lnTo>
                        <a:lnTo>
                          <a:pt x="225" y="132"/>
                        </a:lnTo>
                        <a:lnTo>
                          <a:pt x="209" y="111"/>
                        </a:lnTo>
                        <a:lnTo>
                          <a:pt x="191" y="91"/>
                        </a:lnTo>
                        <a:lnTo>
                          <a:pt x="172" y="73"/>
                        </a:lnTo>
                        <a:lnTo>
                          <a:pt x="151" y="57"/>
                        </a:lnTo>
                        <a:lnTo>
                          <a:pt x="129" y="42"/>
                        </a:lnTo>
                        <a:lnTo>
                          <a:pt x="105" y="30"/>
                        </a:lnTo>
                        <a:lnTo>
                          <a:pt x="80" y="19"/>
                        </a:lnTo>
                        <a:lnTo>
                          <a:pt x="55" y="10"/>
                        </a:lnTo>
                        <a:lnTo>
                          <a:pt x="27" y="3"/>
                        </a:lnTo>
                        <a:lnTo>
                          <a:pt x="0" y="0"/>
                        </a:lnTo>
                        <a:lnTo>
                          <a:pt x="0" y="114"/>
                        </a:lnTo>
                        <a:close/>
                      </a:path>
                    </a:pathLst>
                  </a:custGeom>
                  <a:solidFill>
                    <a:srgbClr val="9933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352" name="Freeform 14"/>
                  <p:cNvSpPr>
                    <a:spLocks/>
                  </p:cNvSpPr>
                  <p:nvPr/>
                </p:nvSpPr>
                <p:spPr bwMode="auto">
                  <a:xfrm>
                    <a:off x="4237" y="2914"/>
                    <a:ext cx="521" cy="521"/>
                  </a:xfrm>
                  <a:custGeom>
                    <a:avLst/>
                    <a:gdLst>
                      <a:gd name="T0" fmla="*/ 573 w 282"/>
                      <a:gd name="T1" fmla="*/ 0 h 282"/>
                      <a:gd name="T2" fmla="*/ 547 w 282"/>
                      <a:gd name="T3" fmla="*/ 109 h 282"/>
                      <a:gd name="T4" fmla="*/ 508 w 282"/>
                      <a:gd name="T5" fmla="*/ 209 h 282"/>
                      <a:gd name="T6" fmla="*/ 451 w 282"/>
                      <a:gd name="T7" fmla="*/ 303 h 282"/>
                      <a:gd name="T8" fmla="*/ 382 w 282"/>
                      <a:gd name="T9" fmla="*/ 386 h 282"/>
                      <a:gd name="T10" fmla="*/ 301 w 282"/>
                      <a:gd name="T11" fmla="*/ 454 h 282"/>
                      <a:gd name="T12" fmla="*/ 209 w 282"/>
                      <a:gd name="T13" fmla="*/ 508 h 282"/>
                      <a:gd name="T14" fmla="*/ 109 w 282"/>
                      <a:gd name="T15" fmla="*/ 552 h 282"/>
                      <a:gd name="T16" fmla="*/ 0 w 282"/>
                      <a:gd name="T17" fmla="*/ 573 h 282"/>
                      <a:gd name="T18" fmla="*/ 0 w 282"/>
                      <a:gd name="T19" fmla="*/ 963 h 282"/>
                      <a:gd name="T20" fmla="*/ 92 w 282"/>
                      <a:gd name="T21" fmla="*/ 951 h 282"/>
                      <a:gd name="T22" fmla="*/ 188 w 282"/>
                      <a:gd name="T23" fmla="*/ 929 h 282"/>
                      <a:gd name="T24" fmla="*/ 273 w 282"/>
                      <a:gd name="T25" fmla="*/ 902 h 282"/>
                      <a:gd name="T26" fmla="*/ 358 w 282"/>
                      <a:gd name="T27" fmla="*/ 866 h 282"/>
                      <a:gd name="T28" fmla="*/ 440 w 282"/>
                      <a:gd name="T29" fmla="*/ 822 h 282"/>
                      <a:gd name="T30" fmla="*/ 515 w 282"/>
                      <a:gd name="T31" fmla="*/ 772 h 282"/>
                      <a:gd name="T32" fmla="*/ 588 w 282"/>
                      <a:gd name="T33" fmla="*/ 713 h 282"/>
                      <a:gd name="T34" fmla="*/ 652 w 282"/>
                      <a:gd name="T35" fmla="*/ 656 h 282"/>
                      <a:gd name="T36" fmla="*/ 713 w 282"/>
                      <a:gd name="T37" fmla="*/ 588 h 282"/>
                      <a:gd name="T38" fmla="*/ 769 w 282"/>
                      <a:gd name="T39" fmla="*/ 515 h 282"/>
                      <a:gd name="T40" fmla="*/ 818 w 282"/>
                      <a:gd name="T41" fmla="*/ 440 h 282"/>
                      <a:gd name="T42" fmla="*/ 861 w 282"/>
                      <a:gd name="T43" fmla="*/ 358 h 282"/>
                      <a:gd name="T44" fmla="*/ 902 w 282"/>
                      <a:gd name="T45" fmla="*/ 277 h 282"/>
                      <a:gd name="T46" fmla="*/ 929 w 282"/>
                      <a:gd name="T47" fmla="*/ 188 h 282"/>
                      <a:gd name="T48" fmla="*/ 951 w 282"/>
                      <a:gd name="T49" fmla="*/ 92 h 282"/>
                      <a:gd name="T50" fmla="*/ 963 w 282"/>
                      <a:gd name="T51" fmla="*/ 0 h 282"/>
                      <a:gd name="T52" fmla="*/ 573 w 282"/>
                      <a:gd name="T53" fmla="*/ 0 h 282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w 282"/>
                      <a:gd name="T82" fmla="*/ 0 h 282"/>
                      <a:gd name="T83" fmla="*/ 282 w 282"/>
                      <a:gd name="T84" fmla="*/ 282 h 282"/>
                    </a:gdLst>
                    <a:ahLst/>
                    <a:cxnLst>
                      <a:cxn ang="T54">
                        <a:pos x="T0" y="T1"/>
                      </a:cxn>
                      <a:cxn ang="T55">
                        <a:pos x="T2" y="T3"/>
                      </a:cxn>
                      <a:cxn ang="T56">
                        <a:pos x="T4" y="T5"/>
                      </a:cxn>
                      <a:cxn ang="T57">
                        <a:pos x="T6" y="T7"/>
                      </a:cxn>
                      <a:cxn ang="T58">
                        <a:pos x="T8" y="T9"/>
                      </a:cxn>
                      <a:cxn ang="T59">
                        <a:pos x="T10" y="T11"/>
                      </a:cxn>
                      <a:cxn ang="T60">
                        <a:pos x="T12" y="T13"/>
                      </a:cxn>
                      <a:cxn ang="T61">
                        <a:pos x="T14" y="T15"/>
                      </a:cxn>
                      <a:cxn ang="T62">
                        <a:pos x="T16" y="T17"/>
                      </a:cxn>
                      <a:cxn ang="T63">
                        <a:pos x="T18" y="T19"/>
                      </a:cxn>
                      <a:cxn ang="T64">
                        <a:pos x="T20" y="T21"/>
                      </a:cxn>
                      <a:cxn ang="T65">
                        <a:pos x="T22" y="T23"/>
                      </a:cxn>
                      <a:cxn ang="T66">
                        <a:pos x="T24" y="T25"/>
                      </a:cxn>
                      <a:cxn ang="T67">
                        <a:pos x="T26" y="T27"/>
                      </a:cxn>
                      <a:cxn ang="T68">
                        <a:pos x="T28" y="T29"/>
                      </a:cxn>
                      <a:cxn ang="T69">
                        <a:pos x="T30" y="T31"/>
                      </a:cxn>
                      <a:cxn ang="T70">
                        <a:pos x="T32" y="T33"/>
                      </a:cxn>
                      <a:cxn ang="T71">
                        <a:pos x="T34" y="T35"/>
                      </a:cxn>
                      <a:cxn ang="T72">
                        <a:pos x="T36" y="T37"/>
                      </a:cxn>
                      <a:cxn ang="T73">
                        <a:pos x="T38" y="T39"/>
                      </a:cxn>
                      <a:cxn ang="T74">
                        <a:pos x="T40" y="T41"/>
                      </a:cxn>
                      <a:cxn ang="T75">
                        <a:pos x="T42" y="T43"/>
                      </a:cxn>
                      <a:cxn ang="T76">
                        <a:pos x="T44" y="T45"/>
                      </a:cxn>
                      <a:cxn ang="T77">
                        <a:pos x="T46" y="T47"/>
                      </a:cxn>
                      <a:cxn ang="T78">
                        <a:pos x="T48" y="T49"/>
                      </a:cxn>
                      <a:cxn ang="T79">
                        <a:pos x="T50" y="T51"/>
                      </a:cxn>
                      <a:cxn ang="T80">
                        <a:pos x="T52" y="T53"/>
                      </a:cxn>
                    </a:cxnLst>
                    <a:rect l="T81" t="T82" r="T83" b="T84"/>
                    <a:pathLst>
                      <a:path w="282" h="282">
                        <a:moveTo>
                          <a:pt x="168" y="0"/>
                        </a:moveTo>
                        <a:lnTo>
                          <a:pt x="160" y="32"/>
                        </a:lnTo>
                        <a:lnTo>
                          <a:pt x="149" y="61"/>
                        </a:lnTo>
                        <a:lnTo>
                          <a:pt x="132" y="89"/>
                        </a:lnTo>
                        <a:lnTo>
                          <a:pt x="112" y="113"/>
                        </a:lnTo>
                        <a:lnTo>
                          <a:pt x="88" y="133"/>
                        </a:lnTo>
                        <a:lnTo>
                          <a:pt x="61" y="149"/>
                        </a:lnTo>
                        <a:lnTo>
                          <a:pt x="32" y="162"/>
                        </a:lnTo>
                        <a:lnTo>
                          <a:pt x="0" y="168"/>
                        </a:lnTo>
                        <a:lnTo>
                          <a:pt x="0" y="282"/>
                        </a:lnTo>
                        <a:lnTo>
                          <a:pt x="27" y="279"/>
                        </a:lnTo>
                        <a:lnTo>
                          <a:pt x="55" y="272"/>
                        </a:lnTo>
                        <a:lnTo>
                          <a:pt x="80" y="264"/>
                        </a:lnTo>
                        <a:lnTo>
                          <a:pt x="105" y="254"/>
                        </a:lnTo>
                        <a:lnTo>
                          <a:pt x="129" y="241"/>
                        </a:lnTo>
                        <a:lnTo>
                          <a:pt x="151" y="226"/>
                        </a:lnTo>
                        <a:lnTo>
                          <a:pt x="172" y="209"/>
                        </a:lnTo>
                        <a:lnTo>
                          <a:pt x="191" y="192"/>
                        </a:lnTo>
                        <a:lnTo>
                          <a:pt x="209" y="172"/>
                        </a:lnTo>
                        <a:lnTo>
                          <a:pt x="225" y="151"/>
                        </a:lnTo>
                        <a:lnTo>
                          <a:pt x="240" y="129"/>
                        </a:lnTo>
                        <a:lnTo>
                          <a:pt x="252" y="105"/>
                        </a:lnTo>
                        <a:lnTo>
                          <a:pt x="264" y="81"/>
                        </a:lnTo>
                        <a:lnTo>
                          <a:pt x="272" y="55"/>
                        </a:lnTo>
                        <a:lnTo>
                          <a:pt x="279" y="27"/>
                        </a:lnTo>
                        <a:lnTo>
                          <a:pt x="282" y="0"/>
                        </a:lnTo>
                        <a:lnTo>
                          <a:pt x="168" y="0"/>
                        </a:lnTo>
                        <a:close/>
                      </a:path>
                    </a:pathLst>
                  </a:custGeom>
                  <a:solidFill>
                    <a:srgbClr val="0033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353" name="Freeform 15"/>
                  <p:cNvSpPr>
                    <a:spLocks/>
                  </p:cNvSpPr>
                  <p:nvPr/>
                </p:nvSpPr>
                <p:spPr bwMode="auto">
                  <a:xfrm>
                    <a:off x="3606" y="2914"/>
                    <a:ext cx="522" cy="521"/>
                  </a:xfrm>
                  <a:custGeom>
                    <a:avLst/>
                    <a:gdLst>
                      <a:gd name="T0" fmla="*/ 963 w 283"/>
                      <a:gd name="T1" fmla="*/ 573 h 282"/>
                      <a:gd name="T2" fmla="*/ 854 w 283"/>
                      <a:gd name="T3" fmla="*/ 552 h 282"/>
                      <a:gd name="T4" fmla="*/ 754 w 283"/>
                      <a:gd name="T5" fmla="*/ 508 h 282"/>
                      <a:gd name="T6" fmla="*/ 660 w 283"/>
                      <a:gd name="T7" fmla="*/ 454 h 282"/>
                      <a:gd name="T8" fmla="*/ 579 w 283"/>
                      <a:gd name="T9" fmla="*/ 386 h 282"/>
                      <a:gd name="T10" fmla="*/ 511 w 283"/>
                      <a:gd name="T11" fmla="*/ 303 h 282"/>
                      <a:gd name="T12" fmla="*/ 452 w 283"/>
                      <a:gd name="T13" fmla="*/ 209 h 282"/>
                      <a:gd name="T14" fmla="*/ 408 w 283"/>
                      <a:gd name="T15" fmla="*/ 109 h 282"/>
                      <a:gd name="T16" fmla="*/ 387 w 283"/>
                      <a:gd name="T17" fmla="*/ 0 h 282"/>
                      <a:gd name="T18" fmla="*/ 0 w 283"/>
                      <a:gd name="T19" fmla="*/ 0 h 282"/>
                      <a:gd name="T20" fmla="*/ 11 w 283"/>
                      <a:gd name="T21" fmla="*/ 92 h 282"/>
                      <a:gd name="T22" fmla="*/ 33 w 283"/>
                      <a:gd name="T23" fmla="*/ 188 h 282"/>
                      <a:gd name="T24" fmla="*/ 61 w 283"/>
                      <a:gd name="T25" fmla="*/ 277 h 282"/>
                      <a:gd name="T26" fmla="*/ 96 w 283"/>
                      <a:gd name="T27" fmla="*/ 358 h 282"/>
                      <a:gd name="T28" fmla="*/ 140 w 283"/>
                      <a:gd name="T29" fmla="*/ 440 h 282"/>
                      <a:gd name="T30" fmla="*/ 190 w 283"/>
                      <a:gd name="T31" fmla="*/ 515 h 282"/>
                      <a:gd name="T32" fmla="*/ 249 w 283"/>
                      <a:gd name="T33" fmla="*/ 588 h 282"/>
                      <a:gd name="T34" fmla="*/ 310 w 283"/>
                      <a:gd name="T35" fmla="*/ 656 h 282"/>
                      <a:gd name="T36" fmla="*/ 374 w 283"/>
                      <a:gd name="T37" fmla="*/ 713 h 282"/>
                      <a:gd name="T38" fmla="*/ 446 w 283"/>
                      <a:gd name="T39" fmla="*/ 772 h 282"/>
                      <a:gd name="T40" fmla="*/ 520 w 283"/>
                      <a:gd name="T41" fmla="*/ 822 h 282"/>
                      <a:gd name="T42" fmla="*/ 601 w 283"/>
                      <a:gd name="T43" fmla="*/ 866 h 282"/>
                      <a:gd name="T44" fmla="*/ 688 w 283"/>
                      <a:gd name="T45" fmla="*/ 902 h 282"/>
                      <a:gd name="T46" fmla="*/ 777 w 283"/>
                      <a:gd name="T47" fmla="*/ 929 h 282"/>
                      <a:gd name="T48" fmla="*/ 871 w 283"/>
                      <a:gd name="T49" fmla="*/ 951 h 282"/>
                      <a:gd name="T50" fmla="*/ 963 w 283"/>
                      <a:gd name="T51" fmla="*/ 963 h 282"/>
                      <a:gd name="T52" fmla="*/ 963 w 283"/>
                      <a:gd name="T53" fmla="*/ 573 h 282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w 283"/>
                      <a:gd name="T82" fmla="*/ 0 h 282"/>
                      <a:gd name="T83" fmla="*/ 283 w 283"/>
                      <a:gd name="T84" fmla="*/ 282 h 282"/>
                    </a:gdLst>
                    <a:ahLst/>
                    <a:cxnLst>
                      <a:cxn ang="T54">
                        <a:pos x="T0" y="T1"/>
                      </a:cxn>
                      <a:cxn ang="T55">
                        <a:pos x="T2" y="T3"/>
                      </a:cxn>
                      <a:cxn ang="T56">
                        <a:pos x="T4" y="T5"/>
                      </a:cxn>
                      <a:cxn ang="T57">
                        <a:pos x="T6" y="T7"/>
                      </a:cxn>
                      <a:cxn ang="T58">
                        <a:pos x="T8" y="T9"/>
                      </a:cxn>
                      <a:cxn ang="T59">
                        <a:pos x="T10" y="T11"/>
                      </a:cxn>
                      <a:cxn ang="T60">
                        <a:pos x="T12" y="T13"/>
                      </a:cxn>
                      <a:cxn ang="T61">
                        <a:pos x="T14" y="T15"/>
                      </a:cxn>
                      <a:cxn ang="T62">
                        <a:pos x="T16" y="T17"/>
                      </a:cxn>
                      <a:cxn ang="T63">
                        <a:pos x="T18" y="T19"/>
                      </a:cxn>
                      <a:cxn ang="T64">
                        <a:pos x="T20" y="T21"/>
                      </a:cxn>
                      <a:cxn ang="T65">
                        <a:pos x="T22" y="T23"/>
                      </a:cxn>
                      <a:cxn ang="T66">
                        <a:pos x="T24" y="T25"/>
                      </a:cxn>
                      <a:cxn ang="T67">
                        <a:pos x="T26" y="T27"/>
                      </a:cxn>
                      <a:cxn ang="T68">
                        <a:pos x="T28" y="T29"/>
                      </a:cxn>
                      <a:cxn ang="T69">
                        <a:pos x="T30" y="T31"/>
                      </a:cxn>
                      <a:cxn ang="T70">
                        <a:pos x="T32" y="T33"/>
                      </a:cxn>
                      <a:cxn ang="T71">
                        <a:pos x="T34" y="T35"/>
                      </a:cxn>
                      <a:cxn ang="T72">
                        <a:pos x="T36" y="T37"/>
                      </a:cxn>
                      <a:cxn ang="T73">
                        <a:pos x="T38" y="T39"/>
                      </a:cxn>
                      <a:cxn ang="T74">
                        <a:pos x="T40" y="T41"/>
                      </a:cxn>
                      <a:cxn ang="T75">
                        <a:pos x="T42" y="T43"/>
                      </a:cxn>
                      <a:cxn ang="T76">
                        <a:pos x="T44" y="T45"/>
                      </a:cxn>
                      <a:cxn ang="T77">
                        <a:pos x="T46" y="T47"/>
                      </a:cxn>
                      <a:cxn ang="T78">
                        <a:pos x="T48" y="T49"/>
                      </a:cxn>
                      <a:cxn ang="T79">
                        <a:pos x="T50" y="T51"/>
                      </a:cxn>
                      <a:cxn ang="T80">
                        <a:pos x="T52" y="T53"/>
                      </a:cxn>
                    </a:cxnLst>
                    <a:rect l="T81" t="T82" r="T83" b="T84"/>
                    <a:pathLst>
                      <a:path w="283" h="282">
                        <a:moveTo>
                          <a:pt x="283" y="168"/>
                        </a:moveTo>
                        <a:lnTo>
                          <a:pt x="251" y="162"/>
                        </a:lnTo>
                        <a:lnTo>
                          <a:pt x="222" y="149"/>
                        </a:lnTo>
                        <a:lnTo>
                          <a:pt x="194" y="133"/>
                        </a:lnTo>
                        <a:lnTo>
                          <a:pt x="170" y="113"/>
                        </a:lnTo>
                        <a:lnTo>
                          <a:pt x="150" y="89"/>
                        </a:lnTo>
                        <a:lnTo>
                          <a:pt x="133" y="61"/>
                        </a:lnTo>
                        <a:lnTo>
                          <a:pt x="120" y="32"/>
                        </a:lnTo>
                        <a:lnTo>
                          <a:pt x="114" y="0"/>
                        </a:lnTo>
                        <a:lnTo>
                          <a:pt x="0" y="0"/>
                        </a:lnTo>
                        <a:lnTo>
                          <a:pt x="3" y="27"/>
                        </a:lnTo>
                        <a:lnTo>
                          <a:pt x="10" y="55"/>
                        </a:lnTo>
                        <a:lnTo>
                          <a:pt x="18" y="81"/>
                        </a:lnTo>
                        <a:lnTo>
                          <a:pt x="28" y="105"/>
                        </a:lnTo>
                        <a:lnTo>
                          <a:pt x="41" y="129"/>
                        </a:lnTo>
                        <a:lnTo>
                          <a:pt x="56" y="151"/>
                        </a:lnTo>
                        <a:lnTo>
                          <a:pt x="73" y="172"/>
                        </a:lnTo>
                        <a:lnTo>
                          <a:pt x="91" y="192"/>
                        </a:lnTo>
                        <a:lnTo>
                          <a:pt x="110" y="209"/>
                        </a:lnTo>
                        <a:lnTo>
                          <a:pt x="131" y="226"/>
                        </a:lnTo>
                        <a:lnTo>
                          <a:pt x="153" y="241"/>
                        </a:lnTo>
                        <a:lnTo>
                          <a:pt x="177" y="254"/>
                        </a:lnTo>
                        <a:lnTo>
                          <a:pt x="202" y="264"/>
                        </a:lnTo>
                        <a:lnTo>
                          <a:pt x="228" y="272"/>
                        </a:lnTo>
                        <a:lnTo>
                          <a:pt x="256" y="279"/>
                        </a:lnTo>
                        <a:lnTo>
                          <a:pt x="283" y="282"/>
                        </a:lnTo>
                        <a:lnTo>
                          <a:pt x="283" y="168"/>
                        </a:lnTo>
                        <a:close/>
                      </a:path>
                    </a:pathLst>
                  </a:custGeom>
                  <a:solidFill>
                    <a:srgbClr val="9933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354" name="Rectangle 16"/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3387" y="2856"/>
                    <a:ext cx="1584" cy="23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alibri" pitchFamily="34" charset="0"/>
                    </a:endParaRPr>
                  </a:p>
                </p:txBody>
              </p:sp>
              <p:sp>
                <p:nvSpPr>
                  <p:cNvPr id="14355" name="Oval 17"/>
                  <p:cNvSpPr>
                    <a:spLocks noChangeArrowheads="1"/>
                  </p:cNvSpPr>
                  <p:nvPr/>
                </p:nvSpPr>
                <p:spPr bwMode="auto">
                  <a:xfrm>
                    <a:off x="3759" y="2436"/>
                    <a:ext cx="837" cy="85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alibri" pitchFamily="34" charset="0"/>
                    </a:endParaRPr>
                  </a:p>
                </p:txBody>
              </p:sp>
              <p:grpSp>
                <p:nvGrpSpPr>
                  <p:cNvPr id="14356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3888" y="2544"/>
                    <a:ext cx="576" cy="624"/>
                    <a:chOff x="1104" y="1344"/>
                    <a:chExt cx="483" cy="511"/>
                  </a:xfrm>
                </p:grpSpPr>
                <p:sp>
                  <p:nvSpPr>
                    <p:cNvPr id="14357" name="AutoShape 19"/>
                    <p:cNvSpPr>
                      <a:spLocks noChangeAspect="1" noChangeArrowheads="1" noTextEdit="1"/>
                    </p:cNvSpPr>
                    <p:nvPr/>
                  </p:nvSpPr>
                  <p:spPr bwMode="auto">
                    <a:xfrm>
                      <a:off x="1104" y="1344"/>
                      <a:ext cx="483" cy="51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358" name="Freeform 20"/>
                    <p:cNvSpPr>
                      <a:spLocks/>
                    </p:cNvSpPr>
                    <p:nvPr/>
                  </p:nvSpPr>
                  <p:spPr bwMode="auto">
                    <a:xfrm>
                      <a:off x="1135" y="1375"/>
                      <a:ext cx="441" cy="441"/>
                    </a:xfrm>
                    <a:custGeom>
                      <a:avLst/>
                      <a:gdLst>
                        <a:gd name="T0" fmla="*/ 17 w 1763"/>
                        <a:gd name="T1" fmla="*/ 32 h 1763"/>
                        <a:gd name="T2" fmla="*/ 22 w 1763"/>
                        <a:gd name="T3" fmla="*/ 26 h 1763"/>
                        <a:gd name="T4" fmla="*/ 28 w 1763"/>
                        <a:gd name="T5" fmla="*/ 21 h 1763"/>
                        <a:gd name="T6" fmla="*/ 34 w 1763"/>
                        <a:gd name="T7" fmla="*/ 17 h 1763"/>
                        <a:gd name="T8" fmla="*/ 40 w 1763"/>
                        <a:gd name="T9" fmla="*/ 13 h 1763"/>
                        <a:gd name="T10" fmla="*/ 47 w 1763"/>
                        <a:gd name="T11" fmla="*/ 11 h 1763"/>
                        <a:gd name="T12" fmla="*/ 54 w 1763"/>
                        <a:gd name="T13" fmla="*/ 10 h 1763"/>
                        <a:gd name="T14" fmla="*/ 62 w 1763"/>
                        <a:gd name="T15" fmla="*/ 10 h 1763"/>
                        <a:gd name="T16" fmla="*/ 69 w 1763"/>
                        <a:gd name="T17" fmla="*/ 11 h 1763"/>
                        <a:gd name="T18" fmla="*/ 76 w 1763"/>
                        <a:gd name="T19" fmla="*/ 13 h 1763"/>
                        <a:gd name="T20" fmla="*/ 83 w 1763"/>
                        <a:gd name="T21" fmla="*/ 16 h 1763"/>
                        <a:gd name="T22" fmla="*/ 92 w 1763"/>
                        <a:gd name="T23" fmla="*/ 22 h 1763"/>
                        <a:gd name="T24" fmla="*/ 100 w 1763"/>
                        <a:gd name="T25" fmla="*/ 30 h 1763"/>
                        <a:gd name="T26" fmla="*/ 105 w 1763"/>
                        <a:gd name="T27" fmla="*/ 39 h 1763"/>
                        <a:gd name="T28" fmla="*/ 109 w 1763"/>
                        <a:gd name="T29" fmla="*/ 49 h 1763"/>
                        <a:gd name="T30" fmla="*/ 110 w 1763"/>
                        <a:gd name="T31" fmla="*/ 59 h 1763"/>
                        <a:gd name="T32" fmla="*/ 110 w 1763"/>
                        <a:gd name="T33" fmla="*/ 55 h 1763"/>
                        <a:gd name="T34" fmla="*/ 109 w 1763"/>
                        <a:gd name="T35" fmla="*/ 42 h 1763"/>
                        <a:gd name="T36" fmla="*/ 105 w 1763"/>
                        <a:gd name="T37" fmla="*/ 31 h 1763"/>
                        <a:gd name="T38" fmla="*/ 98 w 1763"/>
                        <a:gd name="T39" fmla="*/ 20 h 1763"/>
                        <a:gd name="T40" fmla="*/ 89 w 1763"/>
                        <a:gd name="T41" fmla="*/ 11 h 1763"/>
                        <a:gd name="T42" fmla="*/ 79 w 1763"/>
                        <a:gd name="T43" fmla="*/ 5 h 1763"/>
                        <a:gd name="T44" fmla="*/ 71 w 1763"/>
                        <a:gd name="T45" fmla="*/ 2 h 1763"/>
                        <a:gd name="T46" fmla="*/ 63 w 1763"/>
                        <a:gd name="T47" fmla="*/ 1 h 1763"/>
                        <a:gd name="T48" fmla="*/ 55 w 1763"/>
                        <a:gd name="T49" fmla="*/ 0 h 1763"/>
                        <a:gd name="T50" fmla="*/ 47 w 1763"/>
                        <a:gd name="T51" fmla="*/ 1 h 1763"/>
                        <a:gd name="T52" fmla="*/ 39 w 1763"/>
                        <a:gd name="T53" fmla="*/ 2 h 1763"/>
                        <a:gd name="T54" fmla="*/ 32 w 1763"/>
                        <a:gd name="T55" fmla="*/ 5 h 1763"/>
                        <a:gd name="T56" fmla="*/ 25 w 1763"/>
                        <a:gd name="T57" fmla="*/ 9 h 1763"/>
                        <a:gd name="T58" fmla="*/ 19 w 1763"/>
                        <a:gd name="T59" fmla="*/ 14 h 1763"/>
                        <a:gd name="T60" fmla="*/ 13 w 1763"/>
                        <a:gd name="T61" fmla="*/ 20 h 1763"/>
                        <a:gd name="T62" fmla="*/ 8 w 1763"/>
                        <a:gd name="T63" fmla="*/ 27 h 1763"/>
                        <a:gd name="T64" fmla="*/ 2 w 1763"/>
                        <a:gd name="T65" fmla="*/ 40 h 1763"/>
                        <a:gd name="T66" fmla="*/ 0 w 1763"/>
                        <a:gd name="T67" fmla="*/ 56 h 1763"/>
                        <a:gd name="T68" fmla="*/ 2 w 1763"/>
                        <a:gd name="T69" fmla="*/ 71 h 1763"/>
                        <a:gd name="T70" fmla="*/ 9 w 1763"/>
                        <a:gd name="T71" fmla="*/ 86 h 1763"/>
                        <a:gd name="T72" fmla="*/ 20 w 1763"/>
                        <a:gd name="T73" fmla="*/ 98 h 1763"/>
                        <a:gd name="T74" fmla="*/ 31 w 1763"/>
                        <a:gd name="T75" fmla="*/ 105 h 1763"/>
                        <a:gd name="T76" fmla="*/ 35 w 1763"/>
                        <a:gd name="T77" fmla="*/ 107 h 1763"/>
                        <a:gd name="T78" fmla="*/ 39 w 1763"/>
                        <a:gd name="T79" fmla="*/ 108 h 1763"/>
                        <a:gd name="T80" fmla="*/ 44 w 1763"/>
                        <a:gd name="T81" fmla="*/ 109 h 1763"/>
                        <a:gd name="T82" fmla="*/ 48 w 1763"/>
                        <a:gd name="T83" fmla="*/ 110 h 1763"/>
                        <a:gd name="T84" fmla="*/ 53 w 1763"/>
                        <a:gd name="T85" fmla="*/ 110 h 1763"/>
                        <a:gd name="T86" fmla="*/ 50 w 1763"/>
                        <a:gd name="T87" fmla="*/ 110 h 1763"/>
                        <a:gd name="T88" fmla="*/ 46 w 1763"/>
                        <a:gd name="T89" fmla="*/ 109 h 1763"/>
                        <a:gd name="T90" fmla="*/ 43 w 1763"/>
                        <a:gd name="T91" fmla="*/ 108 h 1763"/>
                        <a:gd name="T92" fmla="*/ 40 w 1763"/>
                        <a:gd name="T93" fmla="*/ 107 h 1763"/>
                        <a:gd name="T94" fmla="*/ 37 w 1763"/>
                        <a:gd name="T95" fmla="*/ 105 h 1763"/>
                        <a:gd name="T96" fmla="*/ 27 w 1763"/>
                        <a:gd name="T97" fmla="*/ 99 h 1763"/>
                        <a:gd name="T98" fmla="*/ 17 w 1763"/>
                        <a:gd name="T99" fmla="*/ 88 h 1763"/>
                        <a:gd name="T100" fmla="*/ 11 w 1763"/>
                        <a:gd name="T101" fmla="*/ 75 h 1763"/>
                        <a:gd name="T102" fmla="*/ 9 w 1763"/>
                        <a:gd name="T103" fmla="*/ 60 h 1763"/>
                        <a:gd name="T104" fmla="*/ 11 w 1763"/>
                        <a:gd name="T105" fmla="*/ 46 h 1763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w 1763"/>
                        <a:gd name="T160" fmla="*/ 0 h 1763"/>
                        <a:gd name="T161" fmla="*/ 1763 w 1763"/>
                        <a:gd name="T162" fmla="*/ 1763 h 1763"/>
                      </a:gdLst>
                      <a:ahLst/>
                      <a:cxnLst>
                        <a:cxn ang="T106">
                          <a:pos x="T0" y="T1"/>
                        </a:cxn>
                        <a:cxn ang="T107">
                          <a:pos x="T2" y="T3"/>
                        </a:cxn>
                        <a:cxn ang="T108">
                          <a:pos x="T4" y="T5"/>
                        </a:cxn>
                        <a:cxn ang="T109">
                          <a:pos x="T6" y="T7"/>
                        </a:cxn>
                        <a:cxn ang="T110">
                          <a:pos x="T8" y="T9"/>
                        </a:cxn>
                        <a:cxn ang="T111">
                          <a:pos x="T10" y="T11"/>
                        </a:cxn>
                        <a:cxn ang="T112">
                          <a:pos x="T12" y="T13"/>
                        </a:cxn>
                        <a:cxn ang="T113">
                          <a:pos x="T14" y="T15"/>
                        </a:cxn>
                        <a:cxn ang="T114">
                          <a:pos x="T16" y="T17"/>
                        </a:cxn>
                        <a:cxn ang="T115">
                          <a:pos x="T18" y="T19"/>
                        </a:cxn>
                        <a:cxn ang="T116">
                          <a:pos x="T20" y="T21"/>
                        </a:cxn>
                        <a:cxn ang="T117">
                          <a:pos x="T22" y="T23"/>
                        </a:cxn>
                        <a:cxn ang="T118">
                          <a:pos x="T24" y="T25"/>
                        </a:cxn>
                        <a:cxn ang="T119">
                          <a:pos x="T26" y="T27"/>
                        </a:cxn>
                        <a:cxn ang="T120">
                          <a:pos x="T28" y="T29"/>
                        </a:cxn>
                        <a:cxn ang="T121">
                          <a:pos x="T30" y="T31"/>
                        </a:cxn>
                        <a:cxn ang="T122">
                          <a:pos x="T32" y="T33"/>
                        </a:cxn>
                        <a:cxn ang="T123">
                          <a:pos x="T34" y="T35"/>
                        </a:cxn>
                        <a:cxn ang="T124">
                          <a:pos x="T36" y="T37"/>
                        </a:cxn>
                        <a:cxn ang="T125">
                          <a:pos x="T38" y="T39"/>
                        </a:cxn>
                        <a:cxn ang="T126">
                          <a:pos x="T40" y="T41"/>
                        </a:cxn>
                        <a:cxn ang="T127">
                          <a:pos x="T42" y="T43"/>
                        </a:cxn>
                        <a:cxn ang="T128">
                          <a:pos x="T44" y="T45"/>
                        </a:cxn>
                        <a:cxn ang="T129">
                          <a:pos x="T46" y="T47"/>
                        </a:cxn>
                        <a:cxn ang="T130">
                          <a:pos x="T48" y="T49"/>
                        </a:cxn>
                        <a:cxn ang="T131">
                          <a:pos x="T50" y="T51"/>
                        </a:cxn>
                        <a:cxn ang="T132">
                          <a:pos x="T52" y="T53"/>
                        </a:cxn>
                        <a:cxn ang="T133">
                          <a:pos x="T54" y="T55"/>
                        </a:cxn>
                        <a:cxn ang="T134">
                          <a:pos x="T56" y="T57"/>
                        </a:cxn>
                        <a:cxn ang="T135">
                          <a:pos x="T58" y="T59"/>
                        </a:cxn>
                        <a:cxn ang="T136">
                          <a:pos x="T60" y="T61"/>
                        </a:cxn>
                        <a:cxn ang="T137">
                          <a:pos x="T62" y="T63"/>
                        </a:cxn>
                        <a:cxn ang="T138">
                          <a:pos x="T64" y="T65"/>
                        </a:cxn>
                        <a:cxn ang="T139">
                          <a:pos x="T66" y="T67"/>
                        </a:cxn>
                        <a:cxn ang="T140">
                          <a:pos x="T68" y="T69"/>
                        </a:cxn>
                        <a:cxn ang="T141">
                          <a:pos x="T70" y="T71"/>
                        </a:cxn>
                        <a:cxn ang="T142">
                          <a:pos x="T72" y="T73"/>
                        </a:cxn>
                        <a:cxn ang="T143">
                          <a:pos x="T74" y="T75"/>
                        </a:cxn>
                        <a:cxn ang="T144">
                          <a:pos x="T76" y="T77"/>
                        </a:cxn>
                        <a:cxn ang="T145">
                          <a:pos x="T78" y="T79"/>
                        </a:cxn>
                        <a:cxn ang="T146">
                          <a:pos x="T80" y="T81"/>
                        </a:cxn>
                        <a:cxn ang="T147">
                          <a:pos x="T82" y="T83"/>
                        </a:cxn>
                        <a:cxn ang="T148">
                          <a:pos x="T84" y="T85"/>
                        </a:cxn>
                        <a:cxn ang="T149">
                          <a:pos x="T86" y="T87"/>
                        </a:cxn>
                        <a:cxn ang="T150">
                          <a:pos x="T88" y="T89"/>
                        </a:cxn>
                        <a:cxn ang="T151">
                          <a:pos x="T90" y="T91"/>
                        </a:cxn>
                        <a:cxn ang="T152">
                          <a:pos x="T92" y="T93"/>
                        </a:cxn>
                        <a:cxn ang="T153">
                          <a:pos x="T94" y="T95"/>
                        </a:cxn>
                        <a:cxn ang="T154">
                          <a:pos x="T96" y="T97"/>
                        </a:cxn>
                        <a:cxn ang="T155">
                          <a:pos x="T98" y="T99"/>
                        </a:cxn>
                        <a:cxn ang="T156">
                          <a:pos x="T100" y="T101"/>
                        </a:cxn>
                        <a:cxn ang="T157">
                          <a:pos x="T102" y="T103"/>
                        </a:cxn>
                        <a:cxn ang="T158">
                          <a:pos x="T104" y="T105"/>
                        </a:cxn>
                      </a:cxnLst>
                      <a:rect l="T159" t="T160" r="T161" b="T162"/>
                      <a:pathLst>
                        <a:path w="1763" h="1763">
                          <a:moveTo>
                            <a:pt x="234" y="579"/>
                          </a:moveTo>
                          <a:lnTo>
                            <a:pt x="255" y="542"/>
                          </a:lnTo>
                          <a:lnTo>
                            <a:pt x="277" y="508"/>
                          </a:lnTo>
                          <a:lnTo>
                            <a:pt x="301" y="475"/>
                          </a:lnTo>
                          <a:lnTo>
                            <a:pt x="326" y="443"/>
                          </a:lnTo>
                          <a:lnTo>
                            <a:pt x="353" y="412"/>
                          </a:lnTo>
                          <a:lnTo>
                            <a:pt x="381" y="383"/>
                          </a:lnTo>
                          <a:lnTo>
                            <a:pt x="410" y="356"/>
                          </a:lnTo>
                          <a:lnTo>
                            <a:pt x="440" y="332"/>
                          </a:lnTo>
                          <a:lnTo>
                            <a:pt x="471" y="308"/>
                          </a:lnTo>
                          <a:lnTo>
                            <a:pt x="503" y="285"/>
                          </a:lnTo>
                          <a:lnTo>
                            <a:pt x="536" y="264"/>
                          </a:lnTo>
                          <a:lnTo>
                            <a:pt x="571" y="245"/>
                          </a:lnTo>
                          <a:lnTo>
                            <a:pt x="605" y="228"/>
                          </a:lnTo>
                          <a:lnTo>
                            <a:pt x="640" y="212"/>
                          </a:lnTo>
                          <a:lnTo>
                            <a:pt x="676" y="199"/>
                          </a:lnTo>
                          <a:lnTo>
                            <a:pt x="714" y="186"/>
                          </a:lnTo>
                          <a:lnTo>
                            <a:pt x="751" y="176"/>
                          </a:lnTo>
                          <a:lnTo>
                            <a:pt x="789" y="168"/>
                          </a:lnTo>
                          <a:lnTo>
                            <a:pt x="827" y="161"/>
                          </a:lnTo>
                          <a:lnTo>
                            <a:pt x="865" y="156"/>
                          </a:lnTo>
                          <a:lnTo>
                            <a:pt x="905" y="153"/>
                          </a:lnTo>
                          <a:lnTo>
                            <a:pt x="943" y="152"/>
                          </a:lnTo>
                          <a:lnTo>
                            <a:pt x="983" y="153"/>
                          </a:lnTo>
                          <a:lnTo>
                            <a:pt x="1022" y="155"/>
                          </a:lnTo>
                          <a:lnTo>
                            <a:pt x="1062" y="160"/>
                          </a:lnTo>
                          <a:lnTo>
                            <a:pt x="1100" y="167"/>
                          </a:lnTo>
                          <a:lnTo>
                            <a:pt x="1140" y="175"/>
                          </a:lnTo>
                          <a:lnTo>
                            <a:pt x="1178" y="186"/>
                          </a:lnTo>
                          <a:lnTo>
                            <a:pt x="1216" y="199"/>
                          </a:lnTo>
                          <a:lnTo>
                            <a:pt x="1255" y="213"/>
                          </a:lnTo>
                          <a:lnTo>
                            <a:pt x="1292" y="230"/>
                          </a:lnTo>
                          <a:lnTo>
                            <a:pt x="1329" y="249"/>
                          </a:lnTo>
                          <a:lnTo>
                            <a:pt x="1381" y="279"/>
                          </a:lnTo>
                          <a:lnTo>
                            <a:pt x="1431" y="313"/>
                          </a:lnTo>
                          <a:lnTo>
                            <a:pt x="1477" y="349"/>
                          </a:lnTo>
                          <a:lnTo>
                            <a:pt x="1519" y="389"/>
                          </a:lnTo>
                          <a:lnTo>
                            <a:pt x="1559" y="431"/>
                          </a:lnTo>
                          <a:lnTo>
                            <a:pt x="1594" y="476"/>
                          </a:lnTo>
                          <a:lnTo>
                            <a:pt x="1627" y="522"/>
                          </a:lnTo>
                          <a:lnTo>
                            <a:pt x="1657" y="571"/>
                          </a:lnTo>
                          <a:lnTo>
                            <a:pt x="1681" y="622"/>
                          </a:lnTo>
                          <a:lnTo>
                            <a:pt x="1704" y="674"/>
                          </a:lnTo>
                          <a:lnTo>
                            <a:pt x="1722" y="727"/>
                          </a:lnTo>
                          <a:lnTo>
                            <a:pt x="1736" y="782"/>
                          </a:lnTo>
                          <a:lnTo>
                            <a:pt x="1747" y="837"/>
                          </a:lnTo>
                          <a:lnTo>
                            <a:pt x="1754" y="893"/>
                          </a:lnTo>
                          <a:lnTo>
                            <a:pt x="1756" y="949"/>
                          </a:lnTo>
                          <a:lnTo>
                            <a:pt x="1755" y="1006"/>
                          </a:lnTo>
                          <a:lnTo>
                            <a:pt x="1762" y="940"/>
                          </a:lnTo>
                          <a:lnTo>
                            <a:pt x="1763" y="873"/>
                          </a:lnTo>
                          <a:lnTo>
                            <a:pt x="1760" y="807"/>
                          </a:lnTo>
                          <a:lnTo>
                            <a:pt x="1752" y="740"/>
                          </a:lnTo>
                          <a:lnTo>
                            <a:pt x="1740" y="676"/>
                          </a:lnTo>
                          <a:lnTo>
                            <a:pt x="1722" y="613"/>
                          </a:lnTo>
                          <a:lnTo>
                            <a:pt x="1699" y="550"/>
                          </a:lnTo>
                          <a:lnTo>
                            <a:pt x="1672" y="489"/>
                          </a:lnTo>
                          <a:lnTo>
                            <a:pt x="1640" y="431"/>
                          </a:lnTo>
                          <a:lnTo>
                            <a:pt x="1605" y="375"/>
                          </a:lnTo>
                          <a:lnTo>
                            <a:pt x="1563" y="322"/>
                          </a:lnTo>
                          <a:lnTo>
                            <a:pt x="1518" y="271"/>
                          </a:lnTo>
                          <a:lnTo>
                            <a:pt x="1470" y="225"/>
                          </a:lnTo>
                          <a:lnTo>
                            <a:pt x="1417" y="180"/>
                          </a:lnTo>
                          <a:lnTo>
                            <a:pt x="1360" y="141"/>
                          </a:lnTo>
                          <a:lnTo>
                            <a:pt x="1298" y="104"/>
                          </a:lnTo>
                          <a:lnTo>
                            <a:pt x="1258" y="84"/>
                          </a:lnTo>
                          <a:lnTo>
                            <a:pt x="1216" y="66"/>
                          </a:lnTo>
                          <a:lnTo>
                            <a:pt x="1175" y="49"/>
                          </a:lnTo>
                          <a:lnTo>
                            <a:pt x="1133" y="36"/>
                          </a:lnTo>
                          <a:lnTo>
                            <a:pt x="1091" y="24"/>
                          </a:lnTo>
                          <a:lnTo>
                            <a:pt x="1049" y="15"/>
                          </a:lnTo>
                          <a:lnTo>
                            <a:pt x="1006" y="8"/>
                          </a:lnTo>
                          <a:lnTo>
                            <a:pt x="963" y="3"/>
                          </a:lnTo>
                          <a:lnTo>
                            <a:pt x="920" y="1"/>
                          </a:lnTo>
                          <a:lnTo>
                            <a:pt x="878" y="0"/>
                          </a:lnTo>
                          <a:lnTo>
                            <a:pt x="835" y="1"/>
                          </a:lnTo>
                          <a:lnTo>
                            <a:pt x="793" y="4"/>
                          </a:lnTo>
                          <a:lnTo>
                            <a:pt x="751" y="10"/>
                          </a:lnTo>
                          <a:lnTo>
                            <a:pt x="709" y="17"/>
                          </a:lnTo>
                          <a:lnTo>
                            <a:pt x="668" y="27"/>
                          </a:lnTo>
                          <a:lnTo>
                            <a:pt x="627" y="37"/>
                          </a:lnTo>
                          <a:lnTo>
                            <a:pt x="587" y="50"/>
                          </a:lnTo>
                          <a:lnTo>
                            <a:pt x="548" y="66"/>
                          </a:lnTo>
                          <a:lnTo>
                            <a:pt x="508" y="83"/>
                          </a:lnTo>
                          <a:lnTo>
                            <a:pt x="471" y="101"/>
                          </a:lnTo>
                          <a:lnTo>
                            <a:pt x="434" y="122"/>
                          </a:lnTo>
                          <a:lnTo>
                            <a:pt x="397" y="145"/>
                          </a:lnTo>
                          <a:lnTo>
                            <a:pt x="362" y="170"/>
                          </a:lnTo>
                          <a:lnTo>
                            <a:pt x="328" y="196"/>
                          </a:lnTo>
                          <a:lnTo>
                            <a:pt x="295" y="224"/>
                          </a:lnTo>
                          <a:lnTo>
                            <a:pt x="263" y="253"/>
                          </a:lnTo>
                          <a:lnTo>
                            <a:pt x="233" y="284"/>
                          </a:lnTo>
                          <a:lnTo>
                            <a:pt x="204" y="317"/>
                          </a:lnTo>
                          <a:lnTo>
                            <a:pt x="177" y="351"/>
                          </a:lnTo>
                          <a:lnTo>
                            <a:pt x="151" y="388"/>
                          </a:lnTo>
                          <a:lnTo>
                            <a:pt x="127" y="426"/>
                          </a:lnTo>
                          <a:lnTo>
                            <a:pt x="104" y="465"/>
                          </a:lnTo>
                          <a:lnTo>
                            <a:pt x="66" y="547"/>
                          </a:lnTo>
                          <a:lnTo>
                            <a:pt x="36" y="630"/>
                          </a:lnTo>
                          <a:lnTo>
                            <a:pt x="15" y="715"/>
                          </a:lnTo>
                          <a:lnTo>
                            <a:pt x="3" y="801"/>
                          </a:lnTo>
                          <a:lnTo>
                            <a:pt x="0" y="886"/>
                          </a:lnTo>
                          <a:lnTo>
                            <a:pt x="4" y="971"/>
                          </a:lnTo>
                          <a:lnTo>
                            <a:pt x="16" y="1055"/>
                          </a:lnTo>
                          <a:lnTo>
                            <a:pt x="37" y="1137"/>
                          </a:lnTo>
                          <a:lnTo>
                            <a:pt x="65" y="1217"/>
                          </a:lnTo>
                          <a:lnTo>
                            <a:pt x="101" y="1293"/>
                          </a:lnTo>
                          <a:lnTo>
                            <a:pt x="144" y="1366"/>
                          </a:lnTo>
                          <a:lnTo>
                            <a:pt x="195" y="1436"/>
                          </a:lnTo>
                          <a:lnTo>
                            <a:pt x="252" y="1500"/>
                          </a:lnTo>
                          <a:lnTo>
                            <a:pt x="316" y="1559"/>
                          </a:lnTo>
                          <a:lnTo>
                            <a:pt x="387" y="1612"/>
                          </a:lnTo>
                          <a:lnTo>
                            <a:pt x="465" y="1659"/>
                          </a:lnTo>
                          <a:lnTo>
                            <a:pt x="488" y="1670"/>
                          </a:lnTo>
                          <a:lnTo>
                            <a:pt x="510" y="1681"/>
                          </a:lnTo>
                          <a:lnTo>
                            <a:pt x="534" y="1692"/>
                          </a:lnTo>
                          <a:lnTo>
                            <a:pt x="557" y="1702"/>
                          </a:lnTo>
                          <a:lnTo>
                            <a:pt x="581" y="1710"/>
                          </a:lnTo>
                          <a:lnTo>
                            <a:pt x="605" y="1719"/>
                          </a:lnTo>
                          <a:lnTo>
                            <a:pt x="628" y="1726"/>
                          </a:lnTo>
                          <a:lnTo>
                            <a:pt x="652" y="1733"/>
                          </a:lnTo>
                          <a:lnTo>
                            <a:pt x="675" y="1740"/>
                          </a:lnTo>
                          <a:lnTo>
                            <a:pt x="700" y="1745"/>
                          </a:lnTo>
                          <a:lnTo>
                            <a:pt x="724" y="1750"/>
                          </a:lnTo>
                          <a:lnTo>
                            <a:pt x="748" y="1754"/>
                          </a:lnTo>
                          <a:lnTo>
                            <a:pt x="772" y="1757"/>
                          </a:lnTo>
                          <a:lnTo>
                            <a:pt x="796" y="1760"/>
                          </a:lnTo>
                          <a:lnTo>
                            <a:pt x="821" y="1762"/>
                          </a:lnTo>
                          <a:lnTo>
                            <a:pt x="845" y="1763"/>
                          </a:lnTo>
                          <a:lnTo>
                            <a:pt x="827" y="1761"/>
                          </a:lnTo>
                          <a:lnTo>
                            <a:pt x="809" y="1758"/>
                          </a:lnTo>
                          <a:lnTo>
                            <a:pt x="792" y="1755"/>
                          </a:lnTo>
                          <a:lnTo>
                            <a:pt x="774" y="1751"/>
                          </a:lnTo>
                          <a:lnTo>
                            <a:pt x="756" y="1747"/>
                          </a:lnTo>
                          <a:lnTo>
                            <a:pt x="739" y="1743"/>
                          </a:lnTo>
                          <a:lnTo>
                            <a:pt x="721" y="1737"/>
                          </a:lnTo>
                          <a:lnTo>
                            <a:pt x="703" y="1732"/>
                          </a:lnTo>
                          <a:lnTo>
                            <a:pt x="686" y="1726"/>
                          </a:lnTo>
                          <a:lnTo>
                            <a:pt x="668" y="1720"/>
                          </a:lnTo>
                          <a:lnTo>
                            <a:pt x="651" y="1714"/>
                          </a:lnTo>
                          <a:lnTo>
                            <a:pt x="634" y="1706"/>
                          </a:lnTo>
                          <a:lnTo>
                            <a:pt x="616" y="1698"/>
                          </a:lnTo>
                          <a:lnTo>
                            <a:pt x="600" y="1691"/>
                          </a:lnTo>
                          <a:lnTo>
                            <a:pt x="582" y="1682"/>
                          </a:lnTo>
                          <a:lnTo>
                            <a:pt x="565" y="1673"/>
                          </a:lnTo>
                          <a:lnTo>
                            <a:pt x="495" y="1631"/>
                          </a:lnTo>
                          <a:lnTo>
                            <a:pt x="429" y="1582"/>
                          </a:lnTo>
                          <a:lnTo>
                            <a:pt x="370" y="1528"/>
                          </a:lnTo>
                          <a:lnTo>
                            <a:pt x="317" y="1469"/>
                          </a:lnTo>
                          <a:lnTo>
                            <a:pt x="272" y="1405"/>
                          </a:lnTo>
                          <a:lnTo>
                            <a:pt x="232" y="1338"/>
                          </a:lnTo>
                          <a:lnTo>
                            <a:pt x="199" y="1267"/>
                          </a:lnTo>
                          <a:lnTo>
                            <a:pt x="173" y="1194"/>
                          </a:lnTo>
                          <a:lnTo>
                            <a:pt x="154" y="1119"/>
                          </a:lnTo>
                          <a:lnTo>
                            <a:pt x="143" y="1042"/>
                          </a:lnTo>
                          <a:lnTo>
                            <a:pt x="138" y="964"/>
                          </a:lnTo>
                          <a:lnTo>
                            <a:pt x="142" y="886"/>
                          </a:lnTo>
                          <a:lnTo>
                            <a:pt x="152" y="808"/>
                          </a:lnTo>
                          <a:lnTo>
                            <a:pt x="172" y="730"/>
                          </a:lnTo>
                          <a:lnTo>
                            <a:pt x="199" y="653"/>
                          </a:lnTo>
                          <a:lnTo>
                            <a:pt x="234" y="579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359" name="Freeform 21"/>
                    <p:cNvSpPr>
                      <a:spLocks/>
                    </p:cNvSpPr>
                    <p:nvPr/>
                  </p:nvSpPr>
                  <p:spPr bwMode="auto">
                    <a:xfrm>
                      <a:off x="1267" y="1407"/>
                      <a:ext cx="292" cy="172"/>
                    </a:xfrm>
                    <a:custGeom>
                      <a:avLst/>
                      <a:gdLst>
                        <a:gd name="T0" fmla="*/ 25 w 1168"/>
                        <a:gd name="T1" fmla="*/ 26 h 687"/>
                        <a:gd name="T2" fmla="*/ 21 w 1168"/>
                        <a:gd name="T3" fmla="*/ 23 h 687"/>
                        <a:gd name="T4" fmla="*/ 17 w 1168"/>
                        <a:gd name="T5" fmla="*/ 19 h 687"/>
                        <a:gd name="T6" fmla="*/ 12 w 1168"/>
                        <a:gd name="T7" fmla="*/ 16 h 687"/>
                        <a:gd name="T8" fmla="*/ 9 w 1168"/>
                        <a:gd name="T9" fmla="*/ 12 h 687"/>
                        <a:gd name="T10" fmla="*/ 6 w 1168"/>
                        <a:gd name="T11" fmla="*/ 9 h 687"/>
                        <a:gd name="T12" fmla="*/ 3 w 1168"/>
                        <a:gd name="T13" fmla="*/ 5 h 687"/>
                        <a:gd name="T14" fmla="*/ 1 w 1168"/>
                        <a:gd name="T15" fmla="*/ 2 h 687"/>
                        <a:gd name="T16" fmla="*/ 0 w 1168"/>
                        <a:gd name="T17" fmla="*/ 2 h 687"/>
                        <a:gd name="T18" fmla="*/ 1 w 1168"/>
                        <a:gd name="T19" fmla="*/ 6 h 687"/>
                        <a:gd name="T20" fmla="*/ 3 w 1168"/>
                        <a:gd name="T21" fmla="*/ 10 h 687"/>
                        <a:gd name="T22" fmla="*/ 6 w 1168"/>
                        <a:gd name="T23" fmla="*/ 14 h 687"/>
                        <a:gd name="T24" fmla="*/ 9 w 1168"/>
                        <a:gd name="T25" fmla="*/ 19 h 687"/>
                        <a:gd name="T26" fmla="*/ 14 w 1168"/>
                        <a:gd name="T27" fmla="*/ 23 h 687"/>
                        <a:gd name="T28" fmla="*/ 18 w 1168"/>
                        <a:gd name="T29" fmla="*/ 27 h 687"/>
                        <a:gd name="T30" fmla="*/ 24 w 1168"/>
                        <a:gd name="T31" fmla="*/ 31 h 687"/>
                        <a:gd name="T32" fmla="*/ 28 w 1168"/>
                        <a:gd name="T33" fmla="*/ 34 h 687"/>
                        <a:gd name="T34" fmla="*/ 32 w 1168"/>
                        <a:gd name="T35" fmla="*/ 36 h 687"/>
                        <a:gd name="T36" fmla="*/ 36 w 1168"/>
                        <a:gd name="T37" fmla="*/ 37 h 687"/>
                        <a:gd name="T38" fmla="*/ 39 w 1168"/>
                        <a:gd name="T39" fmla="*/ 39 h 687"/>
                        <a:gd name="T40" fmla="*/ 42 w 1168"/>
                        <a:gd name="T41" fmla="*/ 40 h 687"/>
                        <a:gd name="T42" fmla="*/ 45 w 1168"/>
                        <a:gd name="T43" fmla="*/ 41 h 687"/>
                        <a:gd name="T44" fmla="*/ 49 w 1168"/>
                        <a:gd name="T45" fmla="*/ 42 h 687"/>
                        <a:gd name="T46" fmla="*/ 52 w 1168"/>
                        <a:gd name="T47" fmla="*/ 43 h 687"/>
                        <a:gd name="T48" fmla="*/ 55 w 1168"/>
                        <a:gd name="T49" fmla="*/ 43 h 687"/>
                        <a:gd name="T50" fmla="*/ 58 w 1168"/>
                        <a:gd name="T51" fmla="*/ 43 h 687"/>
                        <a:gd name="T52" fmla="*/ 61 w 1168"/>
                        <a:gd name="T53" fmla="*/ 43 h 687"/>
                        <a:gd name="T54" fmla="*/ 63 w 1168"/>
                        <a:gd name="T55" fmla="*/ 43 h 687"/>
                        <a:gd name="T56" fmla="*/ 66 w 1168"/>
                        <a:gd name="T57" fmla="*/ 42 h 687"/>
                        <a:gd name="T58" fmla="*/ 69 w 1168"/>
                        <a:gd name="T59" fmla="*/ 42 h 687"/>
                        <a:gd name="T60" fmla="*/ 71 w 1168"/>
                        <a:gd name="T61" fmla="*/ 41 h 687"/>
                        <a:gd name="T62" fmla="*/ 72 w 1168"/>
                        <a:gd name="T63" fmla="*/ 40 h 687"/>
                        <a:gd name="T64" fmla="*/ 72 w 1168"/>
                        <a:gd name="T65" fmla="*/ 39 h 687"/>
                        <a:gd name="T66" fmla="*/ 70 w 1168"/>
                        <a:gd name="T67" fmla="*/ 40 h 687"/>
                        <a:gd name="T68" fmla="*/ 68 w 1168"/>
                        <a:gd name="T69" fmla="*/ 40 h 687"/>
                        <a:gd name="T70" fmla="*/ 65 w 1168"/>
                        <a:gd name="T71" fmla="*/ 40 h 687"/>
                        <a:gd name="T72" fmla="*/ 63 w 1168"/>
                        <a:gd name="T73" fmla="*/ 40 h 687"/>
                        <a:gd name="T74" fmla="*/ 60 w 1168"/>
                        <a:gd name="T75" fmla="*/ 39 h 687"/>
                        <a:gd name="T76" fmla="*/ 57 w 1168"/>
                        <a:gd name="T77" fmla="*/ 39 h 687"/>
                        <a:gd name="T78" fmla="*/ 54 w 1168"/>
                        <a:gd name="T79" fmla="*/ 38 h 687"/>
                        <a:gd name="T80" fmla="*/ 51 w 1168"/>
                        <a:gd name="T81" fmla="*/ 38 h 687"/>
                        <a:gd name="T82" fmla="*/ 48 w 1168"/>
                        <a:gd name="T83" fmla="*/ 37 h 687"/>
                        <a:gd name="T84" fmla="*/ 45 w 1168"/>
                        <a:gd name="T85" fmla="*/ 36 h 687"/>
                        <a:gd name="T86" fmla="*/ 42 w 1168"/>
                        <a:gd name="T87" fmla="*/ 35 h 687"/>
                        <a:gd name="T88" fmla="*/ 39 w 1168"/>
                        <a:gd name="T89" fmla="*/ 33 h 687"/>
                        <a:gd name="T90" fmla="*/ 36 w 1168"/>
                        <a:gd name="T91" fmla="*/ 32 h 687"/>
                        <a:gd name="T92" fmla="*/ 33 w 1168"/>
                        <a:gd name="T93" fmla="*/ 30 h 687"/>
                        <a:gd name="T94" fmla="*/ 29 w 1168"/>
                        <a:gd name="T95" fmla="*/ 28 h 687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w 1168"/>
                        <a:gd name="T145" fmla="*/ 0 h 687"/>
                        <a:gd name="T146" fmla="*/ 1168 w 1168"/>
                        <a:gd name="T147" fmla="*/ 687 h 687"/>
                      </a:gdLst>
                      <a:ahLst/>
                      <a:cxnLst>
                        <a:cxn ang="T96">
                          <a:pos x="T0" y="T1"/>
                        </a:cxn>
                        <a:cxn ang="T97">
                          <a:pos x="T2" y="T3"/>
                        </a:cxn>
                        <a:cxn ang="T98">
                          <a:pos x="T4" y="T5"/>
                        </a:cxn>
                        <a:cxn ang="T99">
                          <a:pos x="T6" y="T7"/>
                        </a:cxn>
                        <a:cxn ang="T100">
                          <a:pos x="T8" y="T9"/>
                        </a:cxn>
                        <a:cxn ang="T101">
                          <a:pos x="T10" y="T11"/>
                        </a:cxn>
                        <a:cxn ang="T102">
                          <a:pos x="T12" y="T13"/>
                        </a:cxn>
                        <a:cxn ang="T103">
                          <a:pos x="T14" y="T15"/>
                        </a:cxn>
                        <a:cxn ang="T104">
                          <a:pos x="T16" y="T17"/>
                        </a:cxn>
                        <a:cxn ang="T105">
                          <a:pos x="T18" y="T19"/>
                        </a:cxn>
                        <a:cxn ang="T106">
                          <a:pos x="T20" y="T21"/>
                        </a:cxn>
                        <a:cxn ang="T107">
                          <a:pos x="T22" y="T23"/>
                        </a:cxn>
                        <a:cxn ang="T108">
                          <a:pos x="T24" y="T25"/>
                        </a:cxn>
                        <a:cxn ang="T109">
                          <a:pos x="T26" y="T27"/>
                        </a:cxn>
                        <a:cxn ang="T110">
                          <a:pos x="T28" y="T29"/>
                        </a:cxn>
                        <a:cxn ang="T111">
                          <a:pos x="T30" y="T31"/>
                        </a:cxn>
                        <a:cxn ang="T112">
                          <a:pos x="T32" y="T33"/>
                        </a:cxn>
                        <a:cxn ang="T113">
                          <a:pos x="T34" y="T35"/>
                        </a:cxn>
                        <a:cxn ang="T114">
                          <a:pos x="T36" y="T37"/>
                        </a:cxn>
                        <a:cxn ang="T115">
                          <a:pos x="T38" y="T39"/>
                        </a:cxn>
                        <a:cxn ang="T116">
                          <a:pos x="T40" y="T41"/>
                        </a:cxn>
                        <a:cxn ang="T117">
                          <a:pos x="T42" y="T43"/>
                        </a:cxn>
                        <a:cxn ang="T118">
                          <a:pos x="T44" y="T45"/>
                        </a:cxn>
                        <a:cxn ang="T119">
                          <a:pos x="T46" y="T47"/>
                        </a:cxn>
                        <a:cxn ang="T120">
                          <a:pos x="T48" y="T49"/>
                        </a:cxn>
                        <a:cxn ang="T121">
                          <a:pos x="T50" y="T51"/>
                        </a:cxn>
                        <a:cxn ang="T122">
                          <a:pos x="T52" y="T53"/>
                        </a:cxn>
                        <a:cxn ang="T123">
                          <a:pos x="T54" y="T55"/>
                        </a:cxn>
                        <a:cxn ang="T124">
                          <a:pos x="T56" y="T57"/>
                        </a:cxn>
                        <a:cxn ang="T125">
                          <a:pos x="T58" y="T59"/>
                        </a:cxn>
                        <a:cxn ang="T126">
                          <a:pos x="T60" y="T61"/>
                        </a:cxn>
                        <a:cxn ang="T127">
                          <a:pos x="T62" y="T63"/>
                        </a:cxn>
                        <a:cxn ang="T128">
                          <a:pos x="T64" y="T65"/>
                        </a:cxn>
                        <a:cxn ang="T129">
                          <a:pos x="T66" y="T67"/>
                        </a:cxn>
                        <a:cxn ang="T130">
                          <a:pos x="T68" y="T69"/>
                        </a:cxn>
                        <a:cxn ang="T131">
                          <a:pos x="T70" y="T71"/>
                        </a:cxn>
                        <a:cxn ang="T132">
                          <a:pos x="T72" y="T73"/>
                        </a:cxn>
                        <a:cxn ang="T133">
                          <a:pos x="T74" y="T75"/>
                        </a:cxn>
                        <a:cxn ang="T134">
                          <a:pos x="T76" y="T77"/>
                        </a:cxn>
                        <a:cxn ang="T135">
                          <a:pos x="T78" y="T79"/>
                        </a:cxn>
                        <a:cxn ang="T136">
                          <a:pos x="T80" y="T81"/>
                        </a:cxn>
                        <a:cxn ang="T137">
                          <a:pos x="T82" y="T83"/>
                        </a:cxn>
                        <a:cxn ang="T138">
                          <a:pos x="T84" y="T85"/>
                        </a:cxn>
                        <a:cxn ang="T139">
                          <a:pos x="T86" y="T87"/>
                        </a:cxn>
                        <a:cxn ang="T140">
                          <a:pos x="T88" y="T89"/>
                        </a:cxn>
                        <a:cxn ang="T141">
                          <a:pos x="T90" y="T91"/>
                        </a:cxn>
                        <a:cxn ang="T142">
                          <a:pos x="T92" y="T93"/>
                        </a:cxn>
                        <a:cxn ang="T143">
                          <a:pos x="T94" y="T95"/>
                        </a:cxn>
                      </a:cxnLst>
                      <a:rect l="T144" t="T145" r="T146" b="T147"/>
                      <a:pathLst>
                        <a:path w="1168" h="687">
                          <a:moveTo>
                            <a:pt x="448" y="435"/>
                          </a:moveTo>
                          <a:lnTo>
                            <a:pt x="409" y="410"/>
                          </a:lnTo>
                          <a:lnTo>
                            <a:pt x="371" y="385"/>
                          </a:lnTo>
                          <a:lnTo>
                            <a:pt x="334" y="359"/>
                          </a:lnTo>
                          <a:lnTo>
                            <a:pt x="299" y="332"/>
                          </a:lnTo>
                          <a:lnTo>
                            <a:pt x="265" y="305"/>
                          </a:lnTo>
                          <a:lnTo>
                            <a:pt x="233" y="278"/>
                          </a:lnTo>
                          <a:lnTo>
                            <a:pt x="201" y="250"/>
                          </a:lnTo>
                          <a:lnTo>
                            <a:pt x="171" y="222"/>
                          </a:lnTo>
                          <a:lnTo>
                            <a:pt x="144" y="194"/>
                          </a:lnTo>
                          <a:lnTo>
                            <a:pt x="118" y="166"/>
                          </a:lnTo>
                          <a:lnTo>
                            <a:pt x="93" y="138"/>
                          </a:lnTo>
                          <a:lnTo>
                            <a:pt x="71" y="110"/>
                          </a:lnTo>
                          <a:lnTo>
                            <a:pt x="51" y="82"/>
                          </a:lnTo>
                          <a:lnTo>
                            <a:pt x="31" y="54"/>
                          </a:lnTo>
                          <a:lnTo>
                            <a:pt x="14" y="27"/>
                          </a:lnTo>
                          <a:lnTo>
                            <a:pt x="0" y="0"/>
                          </a:lnTo>
                          <a:lnTo>
                            <a:pt x="4" y="31"/>
                          </a:lnTo>
                          <a:lnTo>
                            <a:pt x="11" y="62"/>
                          </a:lnTo>
                          <a:lnTo>
                            <a:pt x="23" y="95"/>
                          </a:lnTo>
                          <a:lnTo>
                            <a:pt x="36" y="128"/>
                          </a:lnTo>
                          <a:lnTo>
                            <a:pt x="54" y="161"/>
                          </a:lnTo>
                          <a:lnTo>
                            <a:pt x="75" y="195"/>
                          </a:lnTo>
                          <a:lnTo>
                            <a:pt x="98" y="229"/>
                          </a:lnTo>
                          <a:lnTo>
                            <a:pt x="125" y="264"/>
                          </a:lnTo>
                          <a:lnTo>
                            <a:pt x="154" y="298"/>
                          </a:lnTo>
                          <a:lnTo>
                            <a:pt x="185" y="331"/>
                          </a:lnTo>
                          <a:lnTo>
                            <a:pt x="219" y="364"/>
                          </a:lnTo>
                          <a:lnTo>
                            <a:pt x="256" y="398"/>
                          </a:lnTo>
                          <a:lnTo>
                            <a:pt x="296" y="430"/>
                          </a:lnTo>
                          <a:lnTo>
                            <a:pt x="337" y="461"/>
                          </a:lnTo>
                          <a:lnTo>
                            <a:pt x="381" y="491"/>
                          </a:lnTo>
                          <a:lnTo>
                            <a:pt x="427" y="520"/>
                          </a:lnTo>
                          <a:lnTo>
                            <a:pt x="455" y="537"/>
                          </a:lnTo>
                          <a:lnTo>
                            <a:pt x="483" y="552"/>
                          </a:lnTo>
                          <a:lnTo>
                            <a:pt x="510" y="567"/>
                          </a:lnTo>
                          <a:lnTo>
                            <a:pt x="538" y="580"/>
                          </a:lnTo>
                          <a:lnTo>
                            <a:pt x="566" y="594"/>
                          </a:lnTo>
                          <a:lnTo>
                            <a:pt x="594" y="606"/>
                          </a:lnTo>
                          <a:lnTo>
                            <a:pt x="622" y="616"/>
                          </a:lnTo>
                          <a:lnTo>
                            <a:pt x="649" y="628"/>
                          </a:lnTo>
                          <a:lnTo>
                            <a:pt x="676" y="637"/>
                          </a:lnTo>
                          <a:lnTo>
                            <a:pt x="704" y="646"/>
                          </a:lnTo>
                          <a:lnTo>
                            <a:pt x="730" y="654"/>
                          </a:lnTo>
                          <a:lnTo>
                            <a:pt x="757" y="661"/>
                          </a:lnTo>
                          <a:lnTo>
                            <a:pt x="783" y="667"/>
                          </a:lnTo>
                          <a:lnTo>
                            <a:pt x="809" y="673"/>
                          </a:lnTo>
                          <a:lnTo>
                            <a:pt x="835" y="678"/>
                          </a:lnTo>
                          <a:lnTo>
                            <a:pt x="860" y="681"/>
                          </a:lnTo>
                          <a:lnTo>
                            <a:pt x="883" y="684"/>
                          </a:lnTo>
                          <a:lnTo>
                            <a:pt x="907" y="686"/>
                          </a:lnTo>
                          <a:lnTo>
                            <a:pt x="931" y="687"/>
                          </a:lnTo>
                          <a:lnTo>
                            <a:pt x="954" y="687"/>
                          </a:lnTo>
                          <a:lnTo>
                            <a:pt x="976" y="687"/>
                          </a:lnTo>
                          <a:lnTo>
                            <a:pt x="998" y="685"/>
                          </a:lnTo>
                          <a:lnTo>
                            <a:pt x="1018" y="683"/>
                          </a:lnTo>
                          <a:lnTo>
                            <a:pt x="1038" y="680"/>
                          </a:lnTo>
                          <a:lnTo>
                            <a:pt x="1058" y="676"/>
                          </a:lnTo>
                          <a:lnTo>
                            <a:pt x="1077" y="670"/>
                          </a:lnTo>
                          <a:lnTo>
                            <a:pt x="1094" y="664"/>
                          </a:lnTo>
                          <a:lnTo>
                            <a:pt x="1111" y="657"/>
                          </a:lnTo>
                          <a:lnTo>
                            <a:pt x="1126" y="650"/>
                          </a:lnTo>
                          <a:lnTo>
                            <a:pt x="1141" y="640"/>
                          </a:lnTo>
                          <a:lnTo>
                            <a:pt x="1155" y="631"/>
                          </a:lnTo>
                          <a:lnTo>
                            <a:pt x="1168" y="621"/>
                          </a:lnTo>
                          <a:lnTo>
                            <a:pt x="1152" y="625"/>
                          </a:lnTo>
                          <a:lnTo>
                            <a:pt x="1136" y="628"/>
                          </a:lnTo>
                          <a:lnTo>
                            <a:pt x="1118" y="631"/>
                          </a:lnTo>
                          <a:lnTo>
                            <a:pt x="1100" y="632"/>
                          </a:lnTo>
                          <a:lnTo>
                            <a:pt x="1082" y="634"/>
                          </a:lnTo>
                          <a:lnTo>
                            <a:pt x="1063" y="634"/>
                          </a:lnTo>
                          <a:lnTo>
                            <a:pt x="1043" y="634"/>
                          </a:lnTo>
                          <a:lnTo>
                            <a:pt x="1024" y="634"/>
                          </a:lnTo>
                          <a:lnTo>
                            <a:pt x="1003" y="633"/>
                          </a:lnTo>
                          <a:lnTo>
                            <a:pt x="982" y="631"/>
                          </a:lnTo>
                          <a:lnTo>
                            <a:pt x="961" y="628"/>
                          </a:lnTo>
                          <a:lnTo>
                            <a:pt x="939" y="625"/>
                          </a:lnTo>
                          <a:lnTo>
                            <a:pt x="917" y="622"/>
                          </a:lnTo>
                          <a:lnTo>
                            <a:pt x="894" y="616"/>
                          </a:lnTo>
                          <a:lnTo>
                            <a:pt x="871" y="612"/>
                          </a:lnTo>
                          <a:lnTo>
                            <a:pt x="848" y="606"/>
                          </a:lnTo>
                          <a:lnTo>
                            <a:pt x="824" y="600"/>
                          </a:lnTo>
                          <a:lnTo>
                            <a:pt x="800" y="594"/>
                          </a:lnTo>
                          <a:lnTo>
                            <a:pt x="776" y="585"/>
                          </a:lnTo>
                          <a:lnTo>
                            <a:pt x="752" y="578"/>
                          </a:lnTo>
                          <a:lnTo>
                            <a:pt x="728" y="569"/>
                          </a:lnTo>
                          <a:lnTo>
                            <a:pt x="703" y="559"/>
                          </a:lnTo>
                          <a:lnTo>
                            <a:pt x="678" y="550"/>
                          </a:lnTo>
                          <a:lnTo>
                            <a:pt x="652" y="540"/>
                          </a:lnTo>
                          <a:lnTo>
                            <a:pt x="627" y="528"/>
                          </a:lnTo>
                          <a:lnTo>
                            <a:pt x="602" y="517"/>
                          </a:lnTo>
                          <a:lnTo>
                            <a:pt x="576" y="504"/>
                          </a:lnTo>
                          <a:lnTo>
                            <a:pt x="550" y="492"/>
                          </a:lnTo>
                          <a:lnTo>
                            <a:pt x="525" y="478"/>
                          </a:lnTo>
                          <a:lnTo>
                            <a:pt x="499" y="465"/>
                          </a:lnTo>
                          <a:lnTo>
                            <a:pt x="474" y="450"/>
                          </a:lnTo>
                          <a:lnTo>
                            <a:pt x="448" y="435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360" name="Freeform 22"/>
                    <p:cNvSpPr>
                      <a:spLocks/>
                    </p:cNvSpPr>
                    <p:nvPr/>
                  </p:nvSpPr>
                  <p:spPr bwMode="auto">
                    <a:xfrm>
                      <a:off x="1177" y="1489"/>
                      <a:ext cx="371" cy="216"/>
                    </a:xfrm>
                    <a:custGeom>
                      <a:avLst/>
                      <a:gdLst>
                        <a:gd name="T0" fmla="*/ 33 w 1485"/>
                        <a:gd name="T1" fmla="*/ 32 h 863"/>
                        <a:gd name="T2" fmla="*/ 27 w 1485"/>
                        <a:gd name="T3" fmla="*/ 28 h 863"/>
                        <a:gd name="T4" fmla="*/ 21 w 1485"/>
                        <a:gd name="T5" fmla="*/ 24 h 863"/>
                        <a:gd name="T6" fmla="*/ 16 w 1485"/>
                        <a:gd name="T7" fmla="*/ 20 h 863"/>
                        <a:gd name="T8" fmla="*/ 11 w 1485"/>
                        <a:gd name="T9" fmla="*/ 15 h 863"/>
                        <a:gd name="T10" fmla="*/ 7 w 1485"/>
                        <a:gd name="T11" fmla="*/ 11 h 863"/>
                        <a:gd name="T12" fmla="*/ 4 w 1485"/>
                        <a:gd name="T13" fmla="*/ 7 h 863"/>
                        <a:gd name="T14" fmla="*/ 1 w 1485"/>
                        <a:gd name="T15" fmla="*/ 2 h 863"/>
                        <a:gd name="T16" fmla="*/ 0 w 1485"/>
                        <a:gd name="T17" fmla="*/ 2 h 863"/>
                        <a:gd name="T18" fmla="*/ 2 w 1485"/>
                        <a:gd name="T19" fmla="*/ 7 h 863"/>
                        <a:gd name="T20" fmla="*/ 4 w 1485"/>
                        <a:gd name="T21" fmla="*/ 13 h 863"/>
                        <a:gd name="T22" fmla="*/ 8 w 1485"/>
                        <a:gd name="T23" fmla="*/ 18 h 863"/>
                        <a:gd name="T24" fmla="*/ 12 w 1485"/>
                        <a:gd name="T25" fmla="*/ 23 h 863"/>
                        <a:gd name="T26" fmla="*/ 18 w 1485"/>
                        <a:gd name="T27" fmla="*/ 28 h 863"/>
                        <a:gd name="T28" fmla="*/ 24 w 1485"/>
                        <a:gd name="T29" fmla="*/ 33 h 863"/>
                        <a:gd name="T30" fmla="*/ 31 w 1485"/>
                        <a:gd name="T31" fmla="*/ 38 h 863"/>
                        <a:gd name="T32" fmla="*/ 36 w 1485"/>
                        <a:gd name="T33" fmla="*/ 42 h 863"/>
                        <a:gd name="T34" fmla="*/ 41 w 1485"/>
                        <a:gd name="T35" fmla="*/ 44 h 863"/>
                        <a:gd name="T36" fmla="*/ 45 w 1485"/>
                        <a:gd name="T37" fmla="*/ 46 h 863"/>
                        <a:gd name="T38" fmla="*/ 50 w 1485"/>
                        <a:gd name="T39" fmla="*/ 48 h 863"/>
                        <a:gd name="T40" fmla="*/ 54 w 1485"/>
                        <a:gd name="T41" fmla="*/ 50 h 863"/>
                        <a:gd name="T42" fmla="*/ 58 w 1485"/>
                        <a:gd name="T43" fmla="*/ 51 h 863"/>
                        <a:gd name="T44" fmla="*/ 63 w 1485"/>
                        <a:gd name="T45" fmla="*/ 52 h 863"/>
                        <a:gd name="T46" fmla="*/ 67 w 1485"/>
                        <a:gd name="T47" fmla="*/ 53 h 863"/>
                        <a:gd name="T48" fmla="*/ 70 w 1485"/>
                        <a:gd name="T49" fmla="*/ 54 h 863"/>
                        <a:gd name="T50" fmla="*/ 74 w 1485"/>
                        <a:gd name="T51" fmla="*/ 54 h 863"/>
                        <a:gd name="T52" fmla="*/ 78 w 1485"/>
                        <a:gd name="T53" fmla="*/ 54 h 863"/>
                        <a:gd name="T54" fmla="*/ 81 w 1485"/>
                        <a:gd name="T55" fmla="*/ 54 h 863"/>
                        <a:gd name="T56" fmla="*/ 84 w 1485"/>
                        <a:gd name="T57" fmla="*/ 53 h 863"/>
                        <a:gd name="T58" fmla="*/ 87 w 1485"/>
                        <a:gd name="T59" fmla="*/ 53 h 863"/>
                        <a:gd name="T60" fmla="*/ 89 w 1485"/>
                        <a:gd name="T61" fmla="*/ 52 h 863"/>
                        <a:gd name="T62" fmla="*/ 92 w 1485"/>
                        <a:gd name="T63" fmla="*/ 50 h 863"/>
                        <a:gd name="T64" fmla="*/ 91 w 1485"/>
                        <a:gd name="T65" fmla="*/ 50 h 863"/>
                        <a:gd name="T66" fmla="*/ 89 w 1485"/>
                        <a:gd name="T67" fmla="*/ 50 h 863"/>
                        <a:gd name="T68" fmla="*/ 86 w 1485"/>
                        <a:gd name="T69" fmla="*/ 50 h 863"/>
                        <a:gd name="T70" fmla="*/ 83 w 1485"/>
                        <a:gd name="T71" fmla="*/ 50 h 863"/>
                        <a:gd name="T72" fmla="*/ 80 w 1485"/>
                        <a:gd name="T73" fmla="*/ 50 h 863"/>
                        <a:gd name="T74" fmla="*/ 76 w 1485"/>
                        <a:gd name="T75" fmla="*/ 50 h 863"/>
                        <a:gd name="T76" fmla="*/ 73 w 1485"/>
                        <a:gd name="T77" fmla="*/ 49 h 863"/>
                        <a:gd name="T78" fmla="*/ 69 w 1485"/>
                        <a:gd name="T79" fmla="*/ 48 h 863"/>
                        <a:gd name="T80" fmla="*/ 66 w 1485"/>
                        <a:gd name="T81" fmla="*/ 47 h 863"/>
                        <a:gd name="T82" fmla="*/ 62 w 1485"/>
                        <a:gd name="T83" fmla="*/ 46 h 863"/>
                        <a:gd name="T84" fmla="*/ 58 w 1485"/>
                        <a:gd name="T85" fmla="*/ 45 h 863"/>
                        <a:gd name="T86" fmla="*/ 54 w 1485"/>
                        <a:gd name="T87" fmla="*/ 43 h 863"/>
                        <a:gd name="T88" fmla="*/ 50 w 1485"/>
                        <a:gd name="T89" fmla="*/ 41 h 863"/>
                        <a:gd name="T90" fmla="*/ 46 w 1485"/>
                        <a:gd name="T91" fmla="*/ 40 h 863"/>
                        <a:gd name="T92" fmla="*/ 42 w 1485"/>
                        <a:gd name="T93" fmla="*/ 37 h 863"/>
                        <a:gd name="T94" fmla="*/ 38 w 1485"/>
                        <a:gd name="T95" fmla="*/ 35 h 863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w 1485"/>
                        <a:gd name="T145" fmla="*/ 0 h 863"/>
                        <a:gd name="T146" fmla="*/ 1485 w 1485"/>
                        <a:gd name="T147" fmla="*/ 863 h 863"/>
                      </a:gdLst>
                      <a:ahLst/>
                      <a:cxnLst>
                        <a:cxn ang="T96">
                          <a:pos x="T0" y="T1"/>
                        </a:cxn>
                        <a:cxn ang="T97">
                          <a:pos x="T2" y="T3"/>
                        </a:cxn>
                        <a:cxn ang="T98">
                          <a:pos x="T4" y="T5"/>
                        </a:cxn>
                        <a:cxn ang="T99">
                          <a:pos x="T6" y="T7"/>
                        </a:cxn>
                        <a:cxn ang="T100">
                          <a:pos x="T8" y="T9"/>
                        </a:cxn>
                        <a:cxn ang="T101">
                          <a:pos x="T10" y="T11"/>
                        </a:cxn>
                        <a:cxn ang="T102">
                          <a:pos x="T12" y="T13"/>
                        </a:cxn>
                        <a:cxn ang="T103">
                          <a:pos x="T14" y="T15"/>
                        </a:cxn>
                        <a:cxn ang="T104">
                          <a:pos x="T16" y="T17"/>
                        </a:cxn>
                        <a:cxn ang="T105">
                          <a:pos x="T18" y="T19"/>
                        </a:cxn>
                        <a:cxn ang="T106">
                          <a:pos x="T20" y="T21"/>
                        </a:cxn>
                        <a:cxn ang="T107">
                          <a:pos x="T22" y="T23"/>
                        </a:cxn>
                        <a:cxn ang="T108">
                          <a:pos x="T24" y="T25"/>
                        </a:cxn>
                        <a:cxn ang="T109">
                          <a:pos x="T26" y="T27"/>
                        </a:cxn>
                        <a:cxn ang="T110">
                          <a:pos x="T28" y="T29"/>
                        </a:cxn>
                        <a:cxn ang="T111">
                          <a:pos x="T30" y="T31"/>
                        </a:cxn>
                        <a:cxn ang="T112">
                          <a:pos x="T32" y="T33"/>
                        </a:cxn>
                        <a:cxn ang="T113">
                          <a:pos x="T34" y="T35"/>
                        </a:cxn>
                        <a:cxn ang="T114">
                          <a:pos x="T36" y="T37"/>
                        </a:cxn>
                        <a:cxn ang="T115">
                          <a:pos x="T38" y="T39"/>
                        </a:cxn>
                        <a:cxn ang="T116">
                          <a:pos x="T40" y="T41"/>
                        </a:cxn>
                        <a:cxn ang="T117">
                          <a:pos x="T42" y="T43"/>
                        </a:cxn>
                        <a:cxn ang="T118">
                          <a:pos x="T44" y="T45"/>
                        </a:cxn>
                        <a:cxn ang="T119">
                          <a:pos x="T46" y="T47"/>
                        </a:cxn>
                        <a:cxn ang="T120">
                          <a:pos x="T48" y="T49"/>
                        </a:cxn>
                        <a:cxn ang="T121">
                          <a:pos x="T50" y="T51"/>
                        </a:cxn>
                        <a:cxn ang="T122">
                          <a:pos x="T52" y="T53"/>
                        </a:cxn>
                        <a:cxn ang="T123">
                          <a:pos x="T54" y="T55"/>
                        </a:cxn>
                        <a:cxn ang="T124">
                          <a:pos x="T56" y="T57"/>
                        </a:cxn>
                        <a:cxn ang="T125">
                          <a:pos x="T58" y="T59"/>
                        </a:cxn>
                        <a:cxn ang="T126">
                          <a:pos x="T60" y="T61"/>
                        </a:cxn>
                        <a:cxn ang="T127">
                          <a:pos x="T62" y="T63"/>
                        </a:cxn>
                        <a:cxn ang="T128">
                          <a:pos x="T64" y="T65"/>
                        </a:cxn>
                        <a:cxn ang="T129">
                          <a:pos x="T66" y="T67"/>
                        </a:cxn>
                        <a:cxn ang="T130">
                          <a:pos x="T68" y="T69"/>
                        </a:cxn>
                        <a:cxn ang="T131">
                          <a:pos x="T70" y="T71"/>
                        </a:cxn>
                        <a:cxn ang="T132">
                          <a:pos x="T72" y="T73"/>
                        </a:cxn>
                        <a:cxn ang="T133">
                          <a:pos x="T74" y="T75"/>
                        </a:cxn>
                        <a:cxn ang="T134">
                          <a:pos x="T76" y="T77"/>
                        </a:cxn>
                        <a:cxn ang="T135">
                          <a:pos x="T78" y="T79"/>
                        </a:cxn>
                        <a:cxn ang="T136">
                          <a:pos x="T80" y="T81"/>
                        </a:cxn>
                        <a:cxn ang="T137">
                          <a:pos x="T82" y="T83"/>
                        </a:cxn>
                        <a:cxn ang="T138">
                          <a:pos x="T84" y="T85"/>
                        </a:cxn>
                        <a:cxn ang="T139">
                          <a:pos x="T86" y="T87"/>
                        </a:cxn>
                        <a:cxn ang="T140">
                          <a:pos x="T88" y="T89"/>
                        </a:cxn>
                        <a:cxn ang="T141">
                          <a:pos x="T90" y="T91"/>
                        </a:cxn>
                        <a:cxn ang="T142">
                          <a:pos x="T92" y="T93"/>
                        </a:cxn>
                        <a:cxn ang="T143">
                          <a:pos x="T94" y="T95"/>
                        </a:cxn>
                      </a:cxnLst>
                      <a:rect l="T144" t="T145" r="T146" b="T147"/>
                      <a:pathLst>
                        <a:path w="1485" h="863">
                          <a:moveTo>
                            <a:pt x="576" y="541"/>
                          </a:moveTo>
                          <a:lnTo>
                            <a:pt x="525" y="509"/>
                          </a:lnTo>
                          <a:lnTo>
                            <a:pt x="476" y="478"/>
                          </a:lnTo>
                          <a:lnTo>
                            <a:pt x="430" y="445"/>
                          </a:lnTo>
                          <a:lnTo>
                            <a:pt x="384" y="412"/>
                          </a:lnTo>
                          <a:lnTo>
                            <a:pt x="340" y="379"/>
                          </a:lnTo>
                          <a:lnTo>
                            <a:pt x="299" y="344"/>
                          </a:lnTo>
                          <a:lnTo>
                            <a:pt x="259" y="310"/>
                          </a:lnTo>
                          <a:lnTo>
                            <a:pt x="222" y="275"/>
                          </a:lnTo>
                          <a:lnTo>
                            <a:pt x="186" y="241"/>
                          </a:lnTo>
                          <a:lnTo>
                            <a:pt x="152" y="205"/>
                          </a:lnTo>
                          <a:lnTo>
                            <a:pt x="121" y="171"/>
                          </a:lnTo>
                          <a:lnTo>
                            <a:pt x="92" y="136"/>
                          </a:lnTo>
                          <a:lnTo>
                            <a:pt x="65" y="102"/>
                          </a:lnTo>
                          <a:lnTo>
                            <a:pt x="41" y="67"/>
                          </a:lnTo>
                          <a:lnTo>
                            <a:pt x="19" y="33"/>
                          </a:lnTo>
                          <a:lnTo>
                            <a:pt x="0" y="0"/>
                          </a:lnTo>
                          <a:lnTo>
                            <a:pt x="6" y="37"/>
                          </a:lnTo>
                          <a:lnTo>
                            <a:pt x="16" y="76"/>
                          </a:lnTo>
                          <a:lnTo>
                            <a:pt x="31" y="116"/>
                          </a:lnTo>
                          <a:lnTo>
                            <a:pt x="50" y="157"/>
                          </a:lnTo>
                          <a:lnTo>
                            <a:pt x="72" y="198"/>
                          </a:lnTo>
                          <a:lnTo>
                            <a:pt x="99" y="240"/>
                          </a:lnTo>
                          <a:lnTo>
                            <a:pt x="129" y="282"/>
                          </a:lnTo>
                          <a:lnTo>
                            <a:pt x="164" y="324"/>
                          </a:lnTo>
                          <a:lnTo>
                            <a:pt x="201" y="366"/>
                          </a:lnTo>
                          <a:lnTo>
                            <a:pt x="242" y="408"/>
                          </a:lnTo>
                          <a:lnTo>
                            <a:pt x="285" y="450"/>
                          </a:lnTo>
                          <a:lnTo>
                            <a:pt x="333" y="491"/>
                          </a:lnTo>
                          <a:lnTo>
                            <a:pt x="383" y="531"/>
                          </a:lnTo>
                          <a:lnTo>
                            <a:pt x="437" y="570"/>
                          </a:lnTo>
                          <a:lnTo>
                            <a:pt x="492" y="608"/>
                          </a:lnTo>
                          <a:lnTo>
                            <a:pt x="551" y="644"/>
                          </a:lnTo>
                          <a:lnTo>
                            <a:pt x="586" y="665"/>
                          </a:lnTo>
                          <a:lnTo>
                            <a:pt x="622" y="685"/>
                          </a:lnTo>
                          <a:lnTo>
                            <a:pt x="657" y="703"/>
                          </a:lnTo>
                          <a:lnTo>
                            <a:pt x="692" y="721"/>
                          </a:lnTo>
                          <a:lnTo>
                            <a:pt x="727" y="738"/>
                          </a:lnTo>
                          <a:lnTo>
                            <a:pt x="763" y="754"/>
                          </a:lnTo>
                          <a:lnTo>
                            <a:pt x="798" y="769"/>
                          </a:lnTo>
                          <a:lnTo>
                            <a:pt x="833" y="782"/>
                          </a:lnTo>
                          <a:lnTo>
                            <a:pt x="868" y="795"/>
                          </a:lnTo>
                          <a:lnTo>
                            <a:pt x="902" y="806"/>
                          </a:lnTo>
                          <a:lnTo>
                            <a:pt x="936" y="817"/>
                          </a:lnTo>
                          <a:lnTo>
                            <a:pt x="969" y="826"/>
                          </a:lnTo>
                          <a:lnTo>
                            <a:pt x="1003" y="835"/>
                          </a:lnTo>
                          <a:lnTo>
                            <a:pt x="1035" y="842"/>
                          </a:lnTo>
                          <a:lnTo>
                            <a:pt x="1067" y="849"/>
                          </a:lnTo>
                          <a:lnTo>
                            <a:pt x="1099" y="854"/>
                          </a:lnTo>
                          <a:lnTo>
                            <a:pt x="1129" y="858"/>
                          </a:lnTo>
                          <a:lnTo>
                            <a:pt x="1159" y="861"/>
                          </a:lnTo>
                          <a:lnTo>
                            <a:pt x="1189" y="863"/>
                          </a:lnTo>
                          <a:lnTo>
                            <a:pt x="1219" y="863"/>
                          </a:lnTo>
                          <a:lnTo>
                            <a:pt x="1246" y="863"/>
                          </a:lnTo>
                          <a:lnTo>
                            <a:pt x="1272" y="862"/>
                          </a:lnTo>
                          <a:lnTo>
                            <a:pt x="1299" y="860"/>
                          </a:lnTo>
                          <a:lnTo>
                            <a:pt x="1324" y="856"/>
                          </a:lnTo>
                          <a:lnTo>
                            <a:pt x="1348" y="852"/>
                          </a:lnTo>
                          <a:lnTo>
                            <a:pt x="1371" y="846"/>
                          </a:lnTo>
                          <a:lnTo>
                            <a:pt x="1394" y="839"/>
                          </a:lnTo>
                          <a:lnTo>
                            <a:pt x="1415" y="831"/>
                          </a:lnTo>
                          <a:lnTo>
                            <a:pt x="1434" y="822"/>
                          </a:lnTo>
                          <a:lnTo>
                            <a:pt x="1452" y="811"/>
                          </a:lnTo>
                          <a:lnTo>
                            <a:pt x="1470" y="800"/>
                          </a:lnTo>
                          <a:lnTo>
                            <a:pt x="1485" y="787"/>
                          </a:lnTo>
                          <a:lnTo>
                            <a:pt x="1466" y="792"/>
                          </a:lnTo>
                          <a:lnTo>
                            <a:pt x="1445" y="796"/>
                          </a:lnTo>
                          <a:lnTo>
                            <a:pt x="1423" y="798"/>
                          </a:lnTo>
                          <a:lnTo>
                            <a:pt x="1401" y="800"/>
                          </a:lnTo>
                          <a:lnTo>
                            <a:pt x="1377" y="801"/>
                          </a:lnTo>
                          <a:lnTo>
                            <a:pt x="1355" y="802"/>
                          </a:lnTo>
                          <a:lnTo>
                            <a:pt x="1330" y="801"/>
                          </a:lnTo>
                          <a:lnTo>
                            <a:pt x="1305" y="800"/>
                          </a:lnTo>
                          <a:lnTo>
                            <a:pt x="1279" y="798"/>
                          </a:lnTo>
                          <a:lnTo>
                            <a:pt x="1252" y="795"/>
                          </a:lnTo>
                          <a:lnTo>
                            <a:pt x="1226" y="792"/>
                          </a:lnTo>
                          <a:lnTo>
                            <a:pt x="1198" y="787"/>
                          </a:lnTo>
                          <a:lnTo>
                            <a:pt x="1170" y="782"/>
                          </a:lnTo>
                          <a:lnTo>
                            <a:pt x="1142" y="776"/>
                          </a:lnTo>
                          <a:lnTo>
                            <a:pt x="1113" y="769"/>
                          </a:lnTo>
                          <a:lnTo>
                            <a:pt x="1083" y="762"/>
                          </a:lnTo>
                          <a:lnTo>
                            <a:pt x="1053" y="753"/>
                          </a:lnTo>
                          <a:lnTo>
                            <a:pt x="1022" y="744"/>
                          </a:lnTo>
                          <a:lnTo>
                            <a:pt x="992" y="735"/>
                          </a:lnTo>
                          <a:lnTo>
                            <a:pt x="961" y="724"/>
                          </a:lnTo>
                          <a:lnTo>
                            <a:pt x="930" y="713"/>
                          </a:lnTo>
                          <a:lnTo>
                            <a:pt x="899" y="700"/>
                          </a:lnTo>
                          <a:lnTo>
                            <a:pt x="867" y="688"/>
                          </a:lnTo>
                          <a:lnTo>
                            <a:pt x="835" y="674"/>
                          </a:lnTo>
                          <a:lnTo>
                            <a:pt x="803" y="660"/>
                          </a:lnTo>
                          <a:lnTo>
                            <a:pt x="771" y="645"/>
                          </a:lnTo>
                          <a:lnTo>
                            <a:pt x="739" y="630"/>
                          </a:lnTo>
                          <a:lnTo>
                            <a:pt x="706" y="613"/>
                          </a:lnTo>
                          <a:lnTo>
                            <a:pt x="673" y="597"/>
                          </a:lnTo>
                          <a:lnTo>
                            <a:pt x="641" y="578"/>
                          </a:lnTo>
                          <a:lnTo>
                            <a:pt x="608" y="560"/>
                          </a:lnTo>
                          <a:lnTo>
                            <a:pt x="576" y="541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361" name="Freeform 23"/>
                    <p:cNvSpPr>
                      <a:spLocks/>
                    </p:cNvSpPr>
                    <p:nvPr/>
                  </p:nvSpPr>
                  <p:spPr bwMode="auto">
                    <a:xfrm>
                      <a:off x="1149" y="1594"/>
                      <a:ext cx="330" cy="197"/>
                    </a:xfrm>
                    <a:custGeom>
                      <a:avLst/>
                      <a:gdLst>
                        <a:gd name="T0" fmla="*/ 28 w 1320"/>
                        <a:gd name="T1" fmla="*/ 30 h 787"/>
                        <a:gd name="T2" fmla="*/ 23 w 1320"/>
                        <a:gd name="T3" fmla="*/ 26 h 787"/>
                        <a:gd name="T4" fmla="*/ 18 w 1320"/>
                        <a:gd name="T5" fmla="*/ 22 h 787"/>
                        <a:gd name="T6" fmla="*/ 14 w 1320"/>
                        <a:gd name="T7" fmla="*/ 18 h 787"/>
                        <a:gd name="T8" fmla="*/ 10 w 1320"/>
                        <a:gd name="T9" fmla="*/ 14 h 787"/>
                        <a:gd name="T10" fmla="*/ 6 w 1320"/>
                        <a:gd name="T11" fmla="*/ 10 h 787"/>
                        <a:gd name="T12" fmla="*/ 3 w 1320"/>
                        <a:gd name="T13" fmla="*/ 6 h 787"/>
                        <a:gd name="T14" fmla="*/ 1 w 1320"/>
                        <a:gd name="T15" fmla="*/ 2 h 787"/>
                        <a:gd name="T16" fmla="*/ 0 w 1320"/>
                        <a:gd name="T17" fmla="*/ 2 h 787"/>
                        <a:gd name="T18" fmla="*/ 1 w 1320"/>
                        <a:gd name="T19" fmla="*/ 7 h 787"/>
                        <a:gd name="T20" fmla="*/ 3 w 1320"/>
                        <a:gd name="T21" fmla="*/ 12 h 787"/>
                        <a:gd name="T22" fmla="*/ 6 w 1320"/>
                        <a:gd name="T23" fmla="*/ 17 h 787"/>
                        <a:gd name="T24" fmla="*/ 10 w 1320"/>
                        <a:gd name="T25" fmla="*/ 22 h 787"/>
                        <a:gd name="T26" fmla="*/ 15 w 1320"/>
                        <a:gd name="T27" fmla="*/ 27 h 787"/>
                        <a:gd name="T28" fmla="*/ 21 w 1320"/>
                        <a:gd name="T29" fmla="*/ 31 h 787"/>
                        <a:gd name="T30" fmla="*/ 26 w 1320"/>
                        <a:gd name="T31" fmla="*/ 36 h 787"/>
                        <a:gd name="T32" fmla="*/ 31 w 1320"/>
                        <a:gd name="T33" fmla="*/ 39 h 787"/>
                        <a:gd name="T34" fmla="*/ 36 w 1320"/>
                        <a:gd name="T35" fmla="*/ 41 h 787"/>
                        <a:gd name="T36" fmla="*/ 40 w 1320"/>
                        <a:gd name="T37" fmla="*/ 43 h 787"/>
                        <a:gd name="T38" fmla="*/ 43 w 1320"/>
                        <a:gd name="T39" fmla="*/ 45 h 787"/>
                        <a:gd name="T40" fmla="*/ 47 w 1320"/>
                        <a:gd name="T41" fmla="*/ 46 h 787"/>
                        <a:gd name="T42" fmla="*/ 51 w 1320"/>
                        <a:gd name="T43" fmla="*/ 47 h 787"/>
                        <a:gd name="T44" fmla="*/ 55 w 1320"/>
                        <a:gd name="T45" fmla="*/ 48 h 787"/>
                        <a:gd name="T46" fmla="*/ 58 w 1320"/>
                        <a:gd name="T47" fmla="*/ 49 h 787"/>
                        <a:gd name="T48" fmla="*/ 62 w 1320"/>
                        <a:gd name="T49" fmla="*/ 49 h 787"/>
                        <a:gd name="T50" fmla="*/ 66 w 1320"/>
                        <a:gd name="T51" fmla="*/ 49 h 787"/>
                        <a:gd name="T52" fmla="*/ 69 w 1320"/>
                        <a:gd name="T53" fmla="*/ 49 h 787"/>
                        <a:gd name="T54" fmla="*/ 72 w 1320"/>
                        <a:gd name="T55" fmla="*/ 49 h 787"/>
                        <a:gd name="T56" fmla="*/ 75 w 1320"/>
                        <a:gd name="T57" fmla="*/ 48 h 787"/>
                        <a:gd name="T58" fmla="*/ 77 w 1320"/>
                        <a:gd name="T59" fmla="*/ 47 h 787"/>
                        <a:gd name="T60" fmla="*/ 80 w 1320"/>
                        <a:gd name="T61" fmla="*/ 46 h 787"/>
                        <a:gd name="T62" fmla="*/ 82 w 1320"/>
                        <a:gd name="T63" fmla="*/ 45 h 787"/>
                        <a:gd name="T64" fmla="*/ 81 w 1320"/>
                        <a:gd name="T65" fmla="*/ 44 h 787"/>
                        <a:gd name="T66" fmla="*/ 79 w 1320"/>
                        <a:gd name="T67" fmla="*/ 45 h 787"/>
                        <a:gd name="T68" fmla="*/ 76 w 1320"/>
                        <a:gd name="T69" fmla="*/ 45 h 787"/>
                        <a:gd name="T70" fmla="*/ 74 w 1320"/>
                        <a:gd name="T71" fmla="*/ 45 h 787"/>
                        <a:gd name="T72" fmla="*/ 71 w 1320"/>
                        <a:gd name="T73" fmla="*/ 45 h 787"/>
                        <a:gd name="T74" fmla="*/ 68 w 1320"/>
                        <a:gd name="T75" fmla="*/ 45 h 787"/>
                        <a:gd name="T76" fmla="*/ 65 w 1320"/>
                        <a:gd name="T77" fmla="*/ 44 h 787"/>
                        <a:gd name="T78" fmla="*/ 61 w 1320"/>
                        <a:gd name="T79" fmla="*/ 44 h 787"/>
                        <a:gd name="T80" fmla="*/ 58 w 1320"/>
                        <a:gd name="T81" fmla="*/ 43 h 787"/>
                        <a:gd name="T82" fmla="*/ 54 w 1320"/>
                        <a:gd name="T83" fmla="*/ 42 h 787"/>
                        <a:gd name="T84" fmla="*/ 51 w 1320"/>
                        <a:gd name="T85" fmla="*/ 41 h 787"/>
                        <a:gd name="T86" fmla="*/ 47 w 1320"/>
                        <a:gd name="T87" fmla="*/ 40 h 787"/>
                        <a:gd name="T88" fmla="*/ 44 w 1320"/>
                        <a:gd name="T89" fmla="*/ 38 h 787"/>
                        <a:gd name="T90" fmla="*/ 40 w 1320"/>
                        <a:gd name="T91" fmla="*/ 36 h 787"/>
                        <a:gd name="T92" fmla="*/ 37 w 1320"/>
                        <a:gd name="T93" fmla="*/ 35 h 787"/>
                        <a:gd name="T94" fmla="*/ 33 w 1320"/>
                        <a:gd name="T95" fmla="*/ 33 h 787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w 1320"/>
                        <a:gd name="T145" fmla="*/ 0 h 787"/>
                        <a:gd name="T146" fmla="*/ 1320 w 1320"/>
                        <a:gd name="T147" fmla="*/ 787 h 787"/>
                      </a:gdLst>
                      <a:ahLst/>
                      <a:cxnLst>
                        <a:cxn ang="T96">
                          <a:pos x="T0" y="T1"/>
                        </a:cxn>
                        <a:cxn ang="T97">
                          <a:pos x="T2" y="T3"/>
                        </a:cxn>
                        <a:cxn ang="T98">
                          <a:pos x="T4" y="T5"/>
                        </a:cxn>
                        <a:cxn ang="T99">
                          <a:pos x="T6" y="T7"/>
                        </a:cxn>
                        <a:cxn ang="T100">
                          <a:pos x="T8" y="T9"/>
                        </a:cxn>
                        <a:cxn ang="T101">
                          <a:pos x="T10" y="T11"/>
                        </a:cxn>
                        <a:cxn ang="T102">
                          <a:pos x="T12" y="T13"/>
                        </a:cxn>
                        <a:cxn ang="T103">
                          <a:pos x="T14" y="T15"/>
                        </a:cxn>
                        <a:cxn ang="T104">
                          <a:pos x="T16" y="T17"/>
                        </a:cxn>
                        <a:cxn ang="T105">
                          <a:pos x="T18" y="T19"/>
                        </a:cxn>
                        <a:cxn ang="T106">
                          <a:pos x="T20" y="T21"/>
                        </a:cxn>
                        <a:cxn ang="T107">
                          <a:pos x="T22" y="T23"/>
                        </a:cxn>
                        <a:cxn ang="T108">
                          <a:pos x="T24" y="T25"/>
                        </a:cxn>
                        <a:cxn ang="T109">
                          <a:pos x="T26" y="T27"/>
                        </a:cxn>
                        <a:cxn ang="T110">
                          <a:pos x="T28" y="T29"/>
                        </a:cxn>
                        <a:cxn ang="T111">
                          <a:pos x="T30" y="T31"/>
                        </a:cxn>
                        <a:cxn ang="T112">
                          <a:pos x="T32" y="T33"/>
                        </a:cxn>
                        <a:cxn ang="T113">
                          <a:pos x="T34" y="T35"/>
                        </a:cxn>
                        <a:cxn ang="T114">
                          <a:pos x="T36" y="T37"/>
                        </a:cxn>
                        <a:cxn ang="T115">
                          <a:pos x="T38" y="T39"/>
                        </a:cxn>
                        <a:cxn ang="T116">
                          <a:pos x="T40" y="T41"/>
                        </a:cxn>
                        <a:cxn ang="T117">
                          <a:pos x="T42" y="T43"/>
                        </a:cxn>
                        <a:cxn ang="T118">
                          <a:pos x="T44" y="T45"/>
                        </a:cxn>
                        <a:cxn ang="T119">
                          <a:pos x="T46" y="T47"/>
                        </a:cxn>
                        <a:cxn ang="T120">
                          <a:pos x="T48" y="T49"/>
                        </a:cxn>
                        <a:cxn ang="T121">
                          <a:pos x="T50" y="T51"/>
                        </a:cxn>
                        <a:cxn ang="T122">
                          <a:pos x="T52" y="T53"/>
                        </a:cxn>
                        <a:cxn ang="T123">
                          <a:pos x="T54" y="T55"/>
                        </a:cxn>
                        <a:cxn ang="T124">
                          <a:pos x="T56" y="T57"/>
                        </a:cxn>
                        <a:cxn ang="T125">
                          <a:pos x="T58" y="T59"/>
                        </a:cxn>
                        <a:cxn ang="T126">
                          <a:pos x="T60" y="T61"/>
                        </a:cxn>
                        <a:cxn ang="T127">
                          <a:pos x="T62" y="T63"/>
                        </a:cxn>
                        <a:cxn ang="T128">
                          <a:pos x="T64" y="T65"/>
                        </a:cxn>
                        <a:cxn ang="T129">
                          <a:pos x="T66" y="T67"/>
                        </a:cxn>
                        <a:cxn ang="T130">
                          <a:pos x="T68" y="T69"/>
                        </a:cxn>
                        <a:cxn ang="T131">
                          <a:pos x="T70" y="T71"/>
                        </a:cxn>
                        <a:cxn ang="T132">
                          <a:pos x="T72" y="T73"/>
                        </a:cxn>
                        <a:cxn ang="T133">
                          <a:pos x="T74" y="T75"/>
                        </a:cxn>
                        <a:cxn ang="T134">
                          <a:pos x="T76" y="T77"/>
                        </a:cxn>
                        <a:cxn ang="T135">
                          <a:pos x="T78" y="T79"/>
                        </a:cxn>
                        <a:cxn ang="T136">
                          <a:pos x="T80" y="T81"/>
                        </a:cxn>
                        <a:cxn ang="T137">
                          <a:pos x="T82" y="T83"/>
                        </a:cxn>
                        <a:cxn ang="T138">
                          <a:pos x="T84" y="T85"/>
                        </a:cxn>
                        <a:cxn ang="T139">
                          <a:pos x="T86" y="T87"/>
                        </a:cxn>
                        <a:cxn ang="T140">
                          <a:pos x="T88" y="T89"/>
                        </a:cxn>
                        <a:cxn ang="T141">
                          <a:pos x="T90" y="T91"/>
                        </a:cxn>
                        <a:cxn ang="T142">
                          <a:pos x="T92" y="T93"/>
                        </a:cxn>
                        <a:cxn ang="T143">
                          <a:pos x="T94" y="T95"/>
                        </a:cxn>
                      </a:cxnLst>
                      <a:rect l="T144" t="T145" r="T146" b="T147"/>
                      <a:pathLst>
                        <a:path w="1320" h="787">
                          <a:moveTo>
                            <a:pt x="501" y="501"/>
                          </a:moveTo>
                          <a:lnTo>
                            <a:pt x="456" y="473"/>
                          </a:lnTo>
                          <a:lnTo>
                            <a:pt x="414" y="444"/>
                          </a:lnTo>
                          <a:lnTo>
                            <a:pt x="372" y="414"/>
                          </a:lnTo>
                          <a:lnTo>
                            <a:pt x="332" y="384"/>
                          </a:lnTo>
                          <a:lnTo>
                            <a:pt x="293" y="353"/>
                          </a:lnTo>
                          <a:lnTo>
                            <a:pt x="257" y="322"/>
                          </a:lnTo>
                          <a:lnTo>
                            <a:pt x="223" y="291"/>
                          </a:lnTo>
                          <a:lnTo>
                            <a:pt x="190" y="259"/>
                          </a:lnTo>
                          <a:lnTo>
                            <a:pt x="158" y="225"/>
                          </a:lnTo>
                          <a:lnTo>
                            <a:pt x="129" y="193"/>
                          </a:lnTo>
                          <a:lnTo>
                            <a:pt x="102" y="161"/>
                          </a:lnTo>
                          <a:lnTo>
                            <a:pt x="77" y="128"/>
                          </a:lnTo>
                          <a:lnTo>
                            <a:pt x="55" y="96"/>
                          </a:lnTo>
                          <a:lnTo>
                            <a:pt x="34" y="64"/>
                          </a:lnTo>
                          <a:lnTo>
                            <a:pt x="16" y="31"/>
                          </a:lnTo>
                          <a:lnTo>
                            <a:pt x="0" y="0"/>
                          </a:lnTo>
                          <a:lnTo>
                            <a:pt x="4" y="37"/>
                          </a:lnTo>
                          <a:lnTo>
                            <a:pt x="11" y="74"/>
                          </a:lnTo>
                          <a:lnTo>
                            <a:pt x="22" y="111"/>
                          </a:lnTo>
                          <a:lnTo>
                            <a:pt x="38" y="151"/>
                          </a:lnTo>
                          <a:lnTo>
                            <a:pt x="57" y="190"/>
                          </a:lnTo>
                          <a:lnTo>
                            <a:pt x="79" y="230"/>
                          </a:lnTo>
                          <a:lnTo>
                            <a:pt x="104" y="269"/>
                          </a:lnTo>
                          <a:lnTo>
                            <a:pt x="133" y="308"/>
                          </a:lnTo>
                          <a:lnTo>
                            <a:pt x="166" y="348"/>
                          </a:lnTo>
                          <a:lnTo>
                            <a:pt x="202" y="387"/>
                          </a:lnTo>
                          <a:lnTo>
                            <a:pt x="240" y="426"/>
                          </a:lnTo>
                          <a:lnTo>
                            <a:pt x="281" y="464"/>
                          </a:lnTo>
                          <a:lnTo>
                            <a:pt x="326" y="500"/>
                          </a:lnTo>
                          <a:lnTo>
                            <a:pt x="372" y="537"/>
                          </a:lnTo>
                          <a:lnTo>
                            <a:pt x="421" y="571"/>
                          </a:lnTo>
                          <a:lnTo>
                            <a:pt x="473" y="604"/>
                          </a:lnTo>
                          <a:lnTo>
                            <a:pt x="504" y="623"/>
                          </a:lnTo>
                          <a:lnTo>
                            <a:pt x="536" y="640"/>
                          </a:lnTo>
                          <a:lnTo>
                            <a:pt x="567" y="657"/>
                          </a:lnTo>
                          <a:lnTo>
                            <a:pt x="599" y="673"/>
                          </a:lnTo>
                          <a:lnTo>
                            <a:pt x="631" y="687"/>
                          </a:lnTo>
                          <a:lnTo>
                            <a:pt x="662" y="701"/>
                          </a:lnTo>
                          <a:lnTo>
                            <a:pt x="693" y="713"/>
                          </a:lnTo>
                          <a:lnTo>
                            <a:pt x="725" y="725"/>
                          </a:lnTo>
                          <a:lnTo>
                            <a:pt x="755" y="736"/>
                          </a:lnTo>
                          <a:lnTo>
                            <a:pt x="786" y="745"/>
                          </a:lnTo>
                          <a:lnTo>
                            <a:pt x="818" y="755"/>
                          </a:lnTo>
                          <a:lnTo>
                            <a:pt x="848" y="762"/>
                          </a:lnTo>
                          <a:lnTo>
                            <a:pt x="877" y="768"/>
                          </a:lnTo>
                          <a:lnTo>
                            <a:pt x="907" y="774"/>
                          </a:lnTo>
                          <a:lnTo>
                            <a:pt x="936" y="778"/>
                          </a:lnTo>
                          <a:lnTo>
                            <a:pt x="964" y="783"/>
                          </a:lnTo>
                          <a:lnTo>
                            <a:pt x="992" y="785"/>
                          </a:lnTo>
                          <a:lnTo>
                            <a:pt x="1020" y="787"/>
                          </a:lnTo>
                          <a:lnTo>
                            <a:pt x="1046" y="787"/>
                          </a:lnTo>
                          <a:lnTo>
                            <a:pt x="1073" y="787"/>
                          </a:lnTo>
                          <a:lnTo>
                            <a:pt x="1098" y="785"/>
                          </a:lnTo>
                          <a:lnTo>
                            <a:pt x="1123" y="783"/>
                          </a:lnTo>
                          <a:lnTo>
                            <a:pt x="1147" y="778"/>
                          </a:lnTo>
                          <a:lnTo>
                            <a:pt x="1170" y="774"/>
                          </a:lnTo>
                          <a:lnTo>
                            <a:pt x="1192" y="768"/>
                          </a:lnTo>
                          <a:lnTo>
                            <a:pt x="1213" y="762"/>
                          </a:lnTo>
                          <a:lnTo>
                            <a:pt x="1234" y="753"/>
                          </a:lnTo>
                          <a:lnTo>
                            <a:pt x="1254" y="745"/>
                          </a:lnTo>
                          <a:lnTo>
                            <a:pt x="1271" y="736"/>
                          </a:lnTo>
                          <a:lnTo>
                            <a:pt x="1289" y="724"/>
                          </a:lnTo>
                          <a:lnTo>
                            <a:pt x="1306" y="713"/>
                          </a:lnTo>
                          <a:lnTo>
                            <a:pt x="1320" y="700"/>
                          </a:lnTo>
                          <a:lnTo>
                            <a:pt x="1301" y="705"/>
                          </a:lnTo>
                          <a:lnTo>
                            <a:pt x="1283" y="709"/>
                          </a:lnTo>
                          <a:lnTo>
                            <a:pt x="1263" y="713"/>
                          </a:lnTo>
                          <a:lnTo>
                            <a:pt x="1242" y="716"/>
                          </a:lnTo>
                          <a:lnTo>
                            <a:pt x="1221" y="718"/>
                          </a:lnTo>
                          <a:lnTo>
                            <a:pt x="1200" y="719"/>
                          </a:lnTo>
                          <a:lnTo>
                            <a:pt x="1177" y="720"/>
                          </a:lnTo>
                          <a:lnTo>
                            <a:pt x="1154" y="720"/>
                          </a:lnTo>
                          <a:lnTo>
                            <a:pt x="1131" y="719"/>
                          </a:lnTo>
                          <a:lnTo>
                            <a:pt x="1107" y="718"/>
                          </a:lnTo>
                          <a:lnTo>
                            <a:pt x="1082" y="716"/>
                          </a:lnTo>
                          <a:lnTo>
                            <a:pt x="1057" y="713"/>
                          </a:lnTo>
                          <a:lnTo>
                            <a:pt x="1033" y="709"/>
                          </a:lnTo>
                          <a:lnTo>
                            <a:pt x="1007" y="705"/>
                          </a:lnTo>
                          <a:lnTo>
                            <a:pt x="981" y="700"/>
                          </a:lnTo>
                          <a:lnTo>
                            <a:pt x="954" y="693"/>
                          </a:lnTo>
                          <a:lnTo>
                            <a:pt x="927" y="687"/>
                          </a:lnTo>
                          <a:lnTo>
                            <a:pt x="900" y="680"/>
                          </a:lnTo>
                          <a:lnTo>
                            <a:pt x="873" y="672"/>
                          </a:lnTo>
                          <a:lnTo>
                            <a:pt x="845" y="662"/>
                          </a:lnTo>
                          <a:lnTo>
                            <a:pt x="817" y="653"/>
                          </a:lnTo>
                          <a:lnTo>
                            <a:pt x="789" y="642"/>
                          </a:lnTo>
                          <a:lnTo>
                            <a:pt x="761" y="632"/>
                          </a:lnTo>
                          <a:lnTo>
                            <a:pt x="731" y="620"/>
                          </a:lnTo>
                          <a:lnTo>
                            <a:pt x="703" y="607"/>
                          </a:lnTo>
                          <a:lnTo>
                            <a:pt x="674" y="595"/>
                          </a:lnTo>
                          <a:lnTo>
                            <a:pt x="645" y="581"/>
                          </a:lnTo>
                          <a:lnTo>
                            <a:pt x="616" y="567"/>
                          </a:lnTo>
                          <a:lnTo>
                            <a:pt x="587" y="551"/>
                          </a:lnTo>
                          <a:lnTo>
                            <a:pt x="559" y="536"/>
                          </a:lnTo>
                          <a:lnTo>
                            <a:pt x="530" y="519"/>
                          </a:lnTo>
                          <a:lnTo>
                            <a:pt x="501" y="501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362" name="Freeform 24"/>
                    <p:cNvSpPr>
                      <a:spLocks/>
                    </p:cNvSpPr>
                    <p:nvPr/>
                  </p:nvSpPr>
                  <p:spPr bwMode="auto">
                    <a:xfrm>
                      <a:off x="1372" y="1509"/>
                      <a:ext cx="187" cy="317"/>
                    </a:xfrm>
                    <a:custGeom>
                      <a:avLst/>
                      <a:gdLst>
                        <a:gd name="T0" fmla="*/ 19 w 750"/>
                        <a:gd name="T1" fmla="*/ 28 h 1268"/>
                        <a:gd name="T2" fmla="*/ 23 w 750"/>
                        <a:gd name="T3" fmla="*/ 23 h 1268"/>
                        <a:gd name="T4" fmla="*/ 26 w 750"/>
                        <a:gd name="T5" fmla="*/ 18 h 1268"/>
                        <a:gd name="T6" fmla="*/ 30 w 750"/>
                        <a:gd name="T7" fmla="*/ 14 h 1268"/>
                        <a:gd name="T8" fmla="*/ 34 w 750"/>
                        <a:gd name="T9" fmla="*/ 10 h 1268"/>
                        <a:gd name="T10" fmla="*/ 37 w 750"/>
                        <a:gd name="T11" fmla="*/ 6 h 1268"/>
                        <a:gd name="T12" fmla="*/ 41 w 750"/>
                        <a:gd name="T13" fmla="*/ 3 h 1268"/>
                        <a:gd name="T14" fmla="*/ 45 w 750"/>
                        <a:gd name="T15" fmla="*/ 1 h 1268"/>
                        <a:gd name="T16" fmla="*/ 45 w 750"/>
                        <a:gd name="T17" fmla="*/ 0 h 1268"/>
                        <a:gd name="T18" fmla="*/ 40 w 750"/>
                        <a:gd name="T19" fmla="*/ 1 h 1268"/>
                        <a:gd name="T20" fmla="*/ 36 w 750"/>
                        <a:gd name="T21" fmla="*/ 4 h 1268"/>
                        <a:gd name="T22" fmla="*/ 31 w 750"/>
                        <a:gd name="T23" fmla="*/ 7 h 1268"/>
                        <a:gd name="T24" fmla="*/ 27 w 750"/>
                        <a:gd name="T25" fmla="*/ 10 h 1268"/>
                        <a:gd name="T26" fmla="*/ 22 w 750"/>
                        <a:gd name="T27" fmla="*/ 15 h 1268"/>
                        <a:gd name="T28" fmla="*/ 18 w 750"/>
                        <a:gd name="T29" fmla="*/ 20 h 1268"/>
                        <a:gd name="T30" fmla="*/ 14 w 750"/>
                        <a:gd name="T31" fmla="*/ 26 h 1268"/>
                        <a:gd name="T32" fmla="*/ 10 w 750"/>
                        <a:gd name="T33" fmla="*/ 33 h 1268"/>
                        <a:gd name="T34" fmla="*/ 6 w 750"/>
                        <a:gd name="T35" fmla="*/ 40 h 1268"/>
                        <a:gd name="T36" fmla="*/ 3 w 750"/>
                        <a:gd name="T37" fmla="*/ 48 h 1268"/>
                        <a:gd name="T38" fmla="*/ 1 w 750"/>
                        <a:gd name="T39" fmla="*/ 55 h 1268"/>
                        <a:gd name="T40" fmla="*/ 0 w 750"/>
                        <a:gd name="T41" fmla="*/ 62 h 1268"/>
                        <a:gd name="T42" fmla="*/ 0 w 750"/>
                        <a:gd name="T43" fmla="*/ 68 h 1268"/>
                        <a:gd name="T44" fmla="*/ 1 w 750"/>
                        <a:gd name="T45" fmla="*/ 73 h 1268"/>
                        <a:gd name="T46" fmla="*/ 3 w 750"/>
                        <a:gd name="T47" fmla="*/ 78 h 1268"/>
                        <a:gd name="T48" fmla="*/ 3 w 750"/>
                        <a:gd name="T49" fmla="*/ 77 h 1268"/>
                        <a:gd name="T50" fmla="*/ 3 w 750"/>
                        <a:gd name="T51" fmla="*/ 72 h 1268"/>
                        <a:gd name="T52" fmla="*/ 4 w 750"/>
                        <a:gd name="T53" fmla="*/ 67 h 1268"/>
                        <a:gd name="T54" fmla="*/ 5 w 750"/>
                        <a:gd name="T55" fmla="*/ 61 h 1268"/>
                        <a:gd name="T56" fmla="*/ 6 w 750"/>
                        <a:gd name="T57" fmla="*/ 54 h 1268"/>
                        <a:gd name="T58" fmla="*/ 9 w 750"/>
                        <a:gd name="T59" fmla="*/ 48 h 1268"/>
                        <a:gd name="T60" fmla="*/ 12 w 750"/>
                        <a:gd name="T61" fmla="*/ 41 h 1268"/>
                        <a:gd name="T62" fmla="*/ 15 w 750"/>
                        <a:gd name="T63" fmla="*/ 34 h 1268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w 750"/>
                        <a:gd name="T97" fmla="*/ 0 h 1268"/>
                        <a:gd name="T98" fmla="*/ 750 w 750"/>
                        <a:gd name="T99" fmla="*/ 1268 h 1268"/>
                      </a:gdLst>
                      <a:ahLst/>
                      <a:cxnLst>
                        <a:cxn ang="T64">
                          <a:pos x="T0" y="T1"/>
                        </a:cxn>
                        <a:cxn ang="T65">
                          <a:pos x="T2" y="T3"/>
                        </a:cxn>
                        <a:cxn ang="T66">
                          <a:pos x="T4" y="T5"/>
                        </a:cxn>
                        <a:cxn ang="T67">
                          <a:pos x="T6" y="T7"/>
                        </a:cxn>
                        <a:cxn ang="T68">
                          <a:pos x="T8" y="T9"/>
                        </a:cxn>
                        <a:cxn ang="T69">
                          <a:pos x="T10" y="T11"/>
                        </a:cxn>
                        <a:cxn ang="T70">
                          <a:pos x="T12" y="T13"/>
                        </a:cxn>
                        <a:cxn ang="T71">
                          <a:pos x="T14" y="T15"/>
                        </a:cxn>
                        <a:cxn ang="T72">
                          <a:pos x="T16" y="T17"/>
                        </a:cxn>
                        <a:cxn ang="T73">
                          <a:pos x="T18" y="T19"/>
                        </a:cxn>
                        <a:cxn ang="T74">
                          <a:pos x="T20" y="T21"/>
                        </a:cxn>
                        <a:cxn ang="T75">
                          <a:pos x="T22" y="T23"/>
                        </a:cxn>
                        <a:cxn ang="T76">
                          <a:pos x="T24" y="T25"/>
                        </a:cxn>
                        <a:cxn ang="T77">
                          <a:pos x="T26" y="T27"/>
                        </a:cxn>
                        <a:cxn ang="T78">
                          <a:pos x="T28" y="T29"/>
                        </a:cxn>
                        <a:cxn ang="T79">
                          <a:pos x="T30" y="T31"/>
                        </a:cxn>
                        <a:cxn ang="T80">
                          <a:pos x="T32" y="T33"/>
                        </a:cxn>
                        <a:cxn ang="T81">
                          <a:pos x="T34" y="T35"/>
                        </a:cxn>
                        <a:cxn ang="T82">
                          <a:pos x="T36" y="T37"/>
                        </a:cxn>
                        <a:cxn ang="T83">
                          <a:pos x="T38" y="T39"/>
                        </a:cxn>
                        <a:cxn ang="T84">
                          <a:pos x="T40" y="T41"/>
                        </a:cxn>
                        <a:cxn ang="T85">
                          <a:pos x="T42" y="T43"/>
                        </a:cxn>
                        <a:cxn ang="T86">
                          <a:pos x="T44" y="T45"/>
                        </a:cxn>
                        <a:cxn ang="T87">
                          <a:pos x="T46" y="T47"/>
                        </a:cxn>
                        <a:cxn ang="T88">
                          <a:pos x="T48" y="T49"/>
                        </a:cxn>
                        <a:cxn ang="T89">
                          <a:pos x="T50" y="T51"/>
                        </a:cxn>
                        <a:cxn ang="T90">
                          <a:pos x="T52" y="T53"/>
                        </a:cxn>
                        <a:cxn ang="T91">
                          <a:pos x="T54" y="T55"/>
                        </a:cxn>
                        <a:cxn ang="T92">
                          <a:pos x="T56" y="T57"/>
                        </a:cxn>
                        <a:cxn ang="T93">
                          <a:pos x="T58" y="T59"/>
                        </a:cxn>
                        <a:cxn ang="T94">
                          <a:pos x="T60" y="T61"/>
                        </a:cxn>
                        <a:cxn ang="T95">
                          <a:pos x="T62" y="T63"/>
                        </a:cxn>
                      </a:cxnLst>
                      <a:rect l="T96" t="T97" r="T98" b="T99"/>
                      <a:pathLst>
                        <a:path w="750" h="1268">
                          <a:moveTo>
                            <a:pt x="281" y="489"/>
                          </a:moveTo>
                          <a:lnTo>
                            <a:pt x="308" y="446"/>
                          </a:lnTo>
                          <a:lnTo>
                            <a:pt x="336" y="405"/>
                          </a:lnTo>
                          <a:lnTo>
                            <a:pt x="364" y="364"/>
                          </a:lnTo>
                          <a:lnTo>
                            <a:pt x="393" y="326"/>
                          </a:lnTo>
                          <a:lnTo>
                            <a:pt x="422" y="288"/>
                          </a:lnTo>
                          <a:lnTo>
                            <a:pt x="451" y="253"/>
                          </a:lnTo>
                          <a:lnTo>
                            <a:pt x="481" y="220"/>
                          </a:lnTo>
                          <a:lnTo>
                            <a:pt x="511" y="188"/>
                          </a:lnTo>
                          <a:lnTo>
                            <a:pt x="541" y="158"/>
                          </a:lnTo>
                          <a:lnTo>
                            <a:pt x="572" y="129"/>
                          </a:lnTo>
                          <a:lnTo>
                            <a:pt x="603" y="103"/>
                          </a:lnTo>
                          <a:lnTo>
                            <a:pt x="633" y="78"/>
                          </a:lnTo>
                          <a:lnTo>
                            <a:pt x="662" y="55"/>
                          </a:lnTo>
                          <a:lnTo>
                            <a:pt x="692" y="34"/>
                          </a:lnTo>
                          <a:lnTo>
                            <a:pt x="721" y="17"/>
                          </a:lnTo>
                          <a:lnTo>
                            <a:pt x="750" y="0"/>
                          </a:lnTo>
                          <a:lnTo>
                            <a:pt x="718" y="5"/>
                          </a:lnTo>
                          <a:lnTo>
                            <a:pt x="685" y="13"/>
                          </a:lnTo>
                          <a:lnTo>
                            <a:pt x="650" y="26"/>
                          </a:lnTo>
                          <a:lnTo>
                            <a:pt x="615" y="41"/>
                          </a:lnTo>
                          <a:lnTo>
                            <a:pt x="579" y="60"/>
                          </a:lnTo>
                          <a:lnTo>
                            <a:pt x="543" y="83"/>
                          </a:lnTo>
                          <a:lnTo>
                            <a:pt x="506" y="108"/>
                          </a:lnTo>
                          <a:lnTo>
                            <a:pt x="470" y="137"/>
                          </a:lnTo>
                          <a:lnTo>
                            <a:pt x="433" y="168"/>
                          </a:lnTo>
                          <a:lnTo>
                            <a:pt x="397" y="203"/>
                          </a:lnTo>
                          <a:lnTo>
                            <a:pt x="361" y="241"/>
                          </a:lnTo>
                          <a:lnTo>
                            <a:pt x="325" y="280"/>
                          </a:lnTo>
                          <a:lnTo>
                            <a:pt x="290" y="324"/>
                          </a:lnTo>
                          <a:lnTo>
                            <a:pt x="257" y="368"/>
                          </a:lnTo>
                          <a:lnTo>
                            <a:pt x="224" y="416"/>
                          </a:lnTo>
                          <a:lnTo>
                            <a:pt x="191" y="466"/>
                          </a:lnTo>
                          <a:lnTo>
                            <a:pt x="156" y="526"/>
                          </a:lnTo>
                          <a:lnTo>
                            <a:pt x="125" y="587"/>
                          </a:lnTo>
                          <a:lnTo>
                            <a:pt x="97" y="647"/>
                          </a:lnTo>
                          <a:lnTo>
                            <a:pt x="72" y="708"/>
                          </a:lnTo>
                          <a:lnTo>
                            <a:pt x="51" y="766"/>
                          </a:lnTo>
                          <a:lnTo>
                            <a:pt x="34" y="824"/>
                          </a:lnTo>
                          <a:lnTo>
                            <a:pt x="19" y="881"/>
                          </a:lnTo>
                          <a:lnTo>
                            <a:pt x="10" y="935"/>
                          </a:lnTo>
                          <a:lnTo>
                            <a:pt x="2" y="988"/>
                          </a:lnTo>
                          <a:lnTo>
                            <a:pt x="0" y="1038"/>
                          </a:lnTo>
                          <a:lnTo>
                            <a:pt x="1" y="1084"/>
                          </a:lnTo>
                          <a:lnTo>
                            <a:pt x="6" y="1129"/>
                          </a:lnTo>
                          <a:lnTo>
                            <a:pt x="14" y="1169"/>
                          </a:lnTo>
                          <a:lnTo>
                            <a:pt x="27" y="1207"/>
                          </a:lnTo>
                          <a:lnTo>
                            <a:pt x="43" y="1239"/>
                          </a:lnTo>
                          <a:lnTo>
                            <a:pt x="64" y="1268"/>
                          </a:lnTo>
                          <a:lnTo>
                            <a:pt x="57" y="1233"/>
                          </a:lnTo>
                          <a:lnTo>
                            <a:pt x="53" y="1195"/>
                          </a:lnTo>
                          <a:lnTo>
                            <a:pt x="52" y="1155"/>
                          </a:lnTo>
                          <a:lnTo>
                            <a:pt x="54" y="1112"/>
                          </a:lnTo>
                          <a:lnTo>
                            <a:pt x="59" y="1068"/>
                          </a:lnTo>
                          <a:lnTo>
                            <a:pt x="66" y="1020"/>
                          </a:lnTo>
                          <a:lnTo>
                            <a:pt x="75" y="972"/>
                          </a:lnTo>
                          <a:lnTo>
                            <a:pt x="89" y="921"/>
                          </a:lnTo>
                          <a:lnTo>
                            <a:pt x="103" y="870"/>
                          </a:lnTo>
                          <a:lnTo>
                            <a:pt x="121" y="818"/>
                          </a:lnTo>
                          <a:lnTo>
                            <a:pt x="142" y="765"/>
                          </a:lnTo>
                          <a:lnTo>
                            <a:pt x="164" y="710"/>
                          </a:lnTo>
                          <a:lnTo>
                            <a:pt x="189" y="655"/>
                          </a:lnTo>
                          <a:lnTo>
                            <a:pt x="217" y="600"/>
                          </a:lnTo>
                          <a:lnTo>
                            <a:pt x="247" y="544"/>
                          </a:lnTo>
                          <a:lnTo>
                            <a:pt x="281" y="489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363" name="Freeform 25"/>
                    <p:cNvSpPr>
                      <a:spLocks/>
                    </p:cNvSpPr>
                    <p:nvPr/>
                  </p:nvSpPr>
                  <p:spPr bwMode="auto">
                    <a:xfrm>
                      <a:off x="1195" y="1430"/>
                      <a:ext cx="160" cy="260"/>
                    </a:xfrm>
                    <a:custGeom>
                      <a:avLst/>
                      <a:gdLst>
                        <a:gd name="T0" fmla="*/ 16 w 642"/>
                        <a:gd name="T1" fmla="*/ 22 h 1036"/>
                        <a:gd name="T2" fmla="*/ 19 w 642"/>
                        <a:gd name="T3" fmla="*/ 18 h 1036"/>
                        <a:gd name="T4" fmla="*/ 22 w 642"/>
                        <a:gd name="T5" fmla="*/ 14 h 1036"/>
                        <a:gd name="T6" fmla="*/ 25 w 642"/>
                        <a:gd name="T7" fmla="*/ 11 h 1036"/>
                        <a:gd name="T8" fmla="*/ 28 w 642"/>
                        <a:gd name="T9" fmla="*/ 8 h 1036"/>
                        <a:gd name="T10" fmla="*/ 32 w 642"/>
                        <a:gd name="T11" fmla="*/ 5 h 1036"/>
                        <a:gd name="T12" fmla="*/ 35 w 642"/>
                        <a:gd name="T13" fmla="*/ 3 h 1036"/>
                        <a:gd name="T14" fmla="*/ 38 w 642"/>
                        <a:gd name="T15" fmla="*/ 1 h 1036"/>
                        <a:gd name="T16" fmla="*/ 38 w 642"/>
                        <a:gd name="T17" fmla="*/ 0 h 1036"/>
                        <a:gd name="T18" fmla="*/ 34 w 642"/>
                        <a:gd name="T19" fmla="*/ 1 h 1036"/>
                        <a:gd name="T20" fmla="*/ 30 w 642"/>
                        <a:gd name="T21" fmla="*/ 3 h 1036"/>
                        <a:gd name="T22" fmla="*/ 26 w 642"/>
                        <a:gd name="T23" fmla="*/ 5 h 1036"/>
                        <a:gd name="T24" fmla="*/ 22 w 642"/>
                        <a:gd name="T25" fmla="*/ 8 h 1036"/>
                        <a:gd name="T26" fmla="*/ 18 w 642"/>
                        <a:gd name="T27" fmla="*/ 11 h 1036"/>
                        <a:gd name="T28" fmla="*/ 14 w 642"/>
                        <a:gd name="T29" fmla="*/ 15 h 1036"/>
                        <a:gd name="T30" fmla="*/ 10 w 642"/>
                        <a:gd name="T31" fmla="*/ 20 h 1036"/>
                        <a:gd name="T32" fmla="*/ 7 w 642"/>
                        <a:gd name="T33" fmla="*/ 26 h 1036"/>
                        <a:gd name="T34" fmla="*/ 4 w 642"/>
                        <a:gd name="T35" fmla="*/ 32 h 1036"/>
                        <a:gd name="T36" fmla="*/ 2 w 642"/>
                        <a:gd name="T37" fmla="*/ 38 h 1036"/>
                        <a:gd name="T38" fmla="*/ 0 w 642"/>
                        <a:gd name="T39" fmla="*/ 44 h 1036"/>
                        <a:gd name="T40" fmla="*/ 0 w 642"/>
                        <a:gd name="T41" fmla="*/ 50 h 1036"/>
                        <a:gd name="T42" fmla="*/ 0 w 642"/>
                        <a:gd name="T43" fmla="*/ 55 h 1036"/>
                        <a:gd name="T44" fmla="*/ 1 w 642"/>
                        <a:gd name="T45" fmla="*/ 60 h 1036"/>
                        <a:gd name="T46" fmla="*/ 4 w 642"/>
                        <a:gd name="T47" fmla="*/ 63 h 1036"/>
                        <a:gd name="T48" fmla="*/ 4 w 642"/>
                        <a:gd name="T49" fmla="*/ 63 h 1036"/>
                        <a:gd name="T50" fmla="*/ 4 w 642"/>
                        <a:gd name="T51" fmla="*/ 59 h 1036"/>
                        <a:gd name="T52" fmla="*/ 4 w 642"/>
                        <a:gd name="T53" fmla="*/ 54 h 1036"/>
                        <a:gd name="T54" fmla="*/ 4 w 642"/>
                        <a:gd name="T55" fmla="*/ 49 h 1036"/>
                        <a:gd name="T56" fmla="*/ 5 w 642"/>
                        <a:gd name="T57" fmla="*/ 44 h 1036"/>
                        <a:gd name="T58" fmla="*/ 7 w 642"/>
                        <a:gd name="T59" fmla="*/ 38 h 1036"/>
                        <a:gd name="T60" fmla="*/ 9 w 642"/>
                        <a:gd name="T61" fmla="*/ 33 h 1036"/>
                        <a:gd name="T62" fmla="*/ 12 w 642"/>
                        <a:gd name="T63" fmla="*/ 27 h 10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w 642"/>
                        <a:gd name="T97" fmla="*/ 0 h 1036"/>
                        <a:gd name="T98" fmla="*/ 642 w 642"/>
                        <a:gd name="T99" fmla="*/ 1036 h 1036"/>
                      </a:gdLst>
                      <a:ahLst/>
                      <a:cxnLst>
                        <a:cxn ang="T64">
                          <a:pos x="T0" y="T1"/>
                        </a:cxn>
                        <a:cxn ang="T65">
                          <a:pos x="T2" y="T3"/>
                        </a:cxn>
                        <a:cxn ang="T66">
                          <a:pos x="T4" y="T5"/>
                        </a:cxn>
                        <a:cxn ang="T67">
                          <a:pos x="T6" y="T7"/>
                        </a:cxn>
                        <a:cxn ang="T68">
                          <a:pos x="T8" y="T9"/>
                        </a:cxn>
                        <a:cxn ang="T69">
                          <a:pos x="T10" y="T11"/>
                        </a:cxn>
                        <a:cxn ang="T70">
                          <a:pos x="T12" y="T13"/>
                        </a:cxn>
                        <a:cxn ang="T71">
                          <a:pos x="T14" y="T15"/>
                        </a:cxn>
                        <a:cxn ang="T72">
                          <a:pos x="T16" y="T17"/>
                        </a:cxn>
                        <a:cxn ang="T73">
                          <a:pos x="T18" y="T19"/>
                        </a:cxn>
                        <a:cxn ang="T74">
                          <a:pos x="T20" y="T21"/>
                        </a:cxn>
                        <a:cxn ang="T75">
                          <a:pos x="T22" y="T23"/>
                        </a:cxn>
                        <a:cxn ang="T76">
                          <a:pos x="T24" y="T25"/>
                        </a:cxn>
                        <a:cxn ang="T77">
                          <a:pos x="T26" y="T27"/>
                        </a:cxn>
                        <a:cxn ang="T78">
                          <a:pos x="T28" y="T29"/>
                        </a:cxn>
                        <a:cxn ang="T79">
                          <a:pos x="T30" y="T31"/>
                        </a:cxn>
                        <a:cxn ang="T80">
                          <a:pos x="T32" y="T33"/>
                        </a:cxn>
                        <a:cxn ang="T81">
                          <a:pos x="T34" y="T35"/>
                        </a:cxn>
                        <a:cxn ang="T82">
                          <a:pos x="T36" y="T37"/>
                        </a:cxn>
                        <a:cxn ang="T83">
                          <a:pos x="T38" y="T39"/>
                        </a:cxn>
                        <a:cxn ang="T84">
                          <a:pos x="T40" y="T41"/>
                        </a:cxn>
                        <a:cxn ang="T85">
                          <a:pos x="T42" y="T43"/>
                        </a:cxn>
                        <a:cxn ang="T86">
                          <a:pos x="T44" y="T45"/>
                        </a:cxn>
                        <a:cxn ang="T87">
                          <a:pos x="T46" y="T47"/>
                        </a:cxn>
                        <a:cxn ang="T88">
                          <a:pos x="T48" y="T49"/>
                        </a:cxn>
                        <a:cxn ang="T89">
                          <a:pos x="T50" y="T51"/>
                        </a:cxn>
                        <a:cxn ang="T90">
                          <a:pos x="T52" y="T53"/>
                        </a:cxn>
                        <a:cxn ang="T91">
                          <a:pos x="T54" y="T55"/>
                        </a:cxn>
                        <a:cxn ang="T92">
                          <a:pos x="T56" y="T57"/>
                        </a:cxn>
                        <a:cxn ang="T93">
                          <a:pos x="T58" y="T59"/>
                        </a:cxn>
                        <a:cxn ang="T94">
                          <a:pos x="T60" y="T61"/>
                        </a:cxn>
                        <a:cxn ang="T95">
                          <a:pos x="T62" y="T63"/>
                        </a:cxn>
                      </a:cxnLst>
                      <a:rect l="T96" t="T97" r="T98" b="T99"/>
                      <a:pathLst>
                        <a:path w="642" h="1036">
                          <a:moveTo>
                            <a:pt x="229" y="384"/>
                          </a:moveTo>
                          <a:lnTo>
                            <a:pt x="252" y="349"/>
                          </a:lnTo>
                          <a:lnTo>
                            <a:pt x="276" y="316"/>
                          </a:lnTo>
                          <a:lnTo>
                            <a:pt x="299" y="284"/>
                          </a:lnTo>
                          <a:lnTo>
                            <a:pt x="324" y="253"/>
                          </a:lnTo>
                          <a:lnTo>
                            <a:pt x="349" y="223"/>
                          </a:lnTo>
                          <a:lnTo>
                            <a:pt x="375" y="195"/>
                          </a:lnTo>
                          <a:lnTo>
                            <a:pt x="401" y="168"/>
                          </a:lnTo>
                          <a:lnTo>
                            <a:pt x="428" y="143"/>
                          </a:lnTo>
                          <a:lnTo>
                            <a:pt x="454" y="119"/>
                          </a:lnTo>
                          <a:lnTo>
                            <a:pt x="481" y="97"/>
                          </a:lnTo>
                          <a:lnTo>
                            <a:pt x="508" y="76"/>
                          </a:lnTo>
                          <a:lnTo>
                            <a:pt x="535" y="58"/>
                          </a:lnTo>
                          <a:lnTo>
                            <a:pt x="562" y="40"/>
                          </a:lnTo>
                          <a:lnTo>
                            <a:pt x="589" y="25"/>
                          </a:lnTo>
                          <a:lnTo>
                            <a:pt x="616" y="11"/>
                          </a:lnTo>
                          <a:lnTo>
                            <a:pt x="642" y="0"/>
                          </a:lnTo>
                          <a:lnTo>
                            <a:pt x="612" y="2"/>
                          </a:lnTo>
                          <a:lnTo>
                            <a:pt x="580" y="6"/>
                          </a:lnTo>
                          <a:lnTo>
                            <a:pt x="547" y="14"/>
                          </a:lnTo>
                          <a:lnTo>
                            <a:pt x="515" y="24"/>
                          </a:lnTo>
                          <a:lnTo>
                            <a:pt x="483" y="39"/>
                          </a:lnTo>
                          <a:lnTo>
                            <a:pt x="450" y="54"/>
                          </a:lnTo>
                          <a:lnTo>
                            <a:pt x="417" y="74"/>
                          </a:lnTo>
                          <a:lnTo>
                            <a:pt x="383" y="96"/>
                          </a:lnTo>
                          <a:lnTo>
                            <a:pt x="351" y="121"/>
                          </a:lnTo>
                          <a:lnTo>
                            <a:pt x="319" y="148"/>
                          </a:lnTo>
                          <a:lnTo>
                            <a:pt x="287" y="177"/>
                          </a:lnTo>
                          <a:lnTo>
                            <a:pt x="256" y="209"/>
                          </a:lnTo>
                          <a:lnTo>
                            <a:pt x="226" y="243"/>
                          </a:lnTo>
                          <a:lnTo>
                            <a:pt x="197" y="280"/>
                          </a:lnTo>
                          <a:lnTo>
                            <a:pt x="169" y="318"/>
                          </a:lnTo>
                          <a:lnTo>
                            <a:pt x="142" y="359"/>
                          </a:lnTo>
                          <a:lnTo>
                            <a:pt x="113" y="407"/>
                          </a:lnTo>
                          <a:lnTo>
                            <a:pt x="87" y="457"/>
                          </a:lnTo>
                          <a:lnTo>
                            <a:pt x="65" y="507"/>
                          </a:lnTo>
                          <a:lnTo>
                            <a:pt x="45" y="557"/>
                          </a:lnTo>
                          <a:lnTo>
                            <a:pt x="29" y="605"/>
                          </a:lnTo>
                          <a:lnTo>
                            <a:pt x="17" y="654"/>
                          </a:lnTo>
                          <a:lnTo>
                            <a:pt x="8" y="701"/>
                          </a:lnTo>
                          <a:lnTo>
                            <a:pt x="2" y="747"/>
                          </a:lnTo>
                          <a:lnTo>
                            <a:pt x="0" y="791"/>
                          </a:lnTo>
                          <a:lnTo>
                            <a:pt x="1" y="834"/>
                          </a:lnTo>
                          <a:lnTo>
                            <a:pt x="6" y="874"/>
                          </a:lnTo>
                          <a:lnTo>
                            <a:pt x="14" y="913"/>
                          </a:lnTo>
                          <a:lnTo>
                            <a:pt x="25" y="948"/>
                          </a:lnTo>
                          <a:lnTo>
                            <a:pt x="40" y="981"/>
                          </a:lnTo>
                          <a:lnTo>
                            <a:pt x="59" y="1010"/>
                          </a:lnTo>
                          <a:lnTo>
                            <a:pt x="80" y="1036"/>
                          </a:lnTo>
                          <a:lnTo>
                            <a:pt x="71" y="1006"/>
                          </a:lnTo>
                          <a:lnTo>
                            <a:pt x="65" y="973"/>
                          </a:lnTo>
                          <a:lnTo>
                            <a:pt x="61" y="939"/>
                          </a:lnTo>
                          <a:lnTo>
                            <a:pt x="59" y="902"/>
                          </a:lnTo>
                          <a:lnTo>
                            <a:pt x="60" y="864"/>
                          </a:lnTo>
                          <a:lnTo>
                            <a:pt x="63" y="824"/>
                          </a:lnTo>
                          <a:lnTo>
                            <a:pt x="69" y="784"/>
                          </a:lnTo>
                          <a:lnTo>
                            <a:pt x="77" y="741"/>
                          </a:lnTo>
                          <a:lnTo>
                            <a:pt x="88" y="699"/>
                          </a:lnTo>
                          <a:lnTo>
                            <a:pt x="101" y="655"/>
                          </a:lnTo>
                          <a:lnTo>
                            <a:pt x="116" y="611"/>
                          </a:lnTo>
                          <a:lnTo>
                            <a:pt x="134" y="566"/>
                          </a:lnTo>
                          <a:lnTo>
                            <a:pt x="154" y="520"/>
                          </a:lnTo>
                          <a:lnTo>
                            <a:pt x="177" y="475"/>
                          </a:lnTo>
                          <a:lnTo>
                            <a:pt x="202" y="430"/>
                          </a:lnTo>
                          <a:lnTo>
                            <a:pt x="229" y="384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364" name="Freeform 26"/>
                    <p:cNvSpPr>
                      <a:spLocks/>
                    </p:cNvSpPr>
                    <p:nvPr/>
                  </p:nvSpPr>
                  <p:spPr bwMode="auto">
                    <a:xfrm>
                      <a:off x="1260" y="1432"/>
                      <a:ext cx="218" cy="371"/>
                    </a:xfrm>
                    <a:custGeom>
                      <a:avLst/>
                      <a:gdLst>
                        <a:gd name="T0" fmla="*/ 23 w 872"/>
                        <a:gd name="T1" fmla="*/ 33 h 1482"/>
                        <a:gd name="T2" fmla="*/ 27 w 872"/>
                        <a:gd name="T3" fmla="*/ 27 h 1482"/>
                        <a:gd name="T4" fmla="*/ 31 w 872"/>
                        <a:gd name="T5" fmla="*/ 21 h 1482"/>
                        <a:gd name="T6" fmla="*/ 35 w 872"/>
                        <a:gd name="T7" fmla="*/ 16 h 1482"/>
                        <a:gd name="T8" fmla="*/ 40 w 872"/>
                        <a:gd name="T9" fmla="*/ 12 h 1482"/>
                        <a:gd name="T10" fmla="*/ 44 w 872"/>
                        <a:gd name="T11" fmla="*/ 8 h 1482"/>
                        <a:gd name="T12" fmla="*/ 48 w 872"/>
                        <a:gd name="T13" fmla="*/ 4 h 1482"/>
                        <a:gd name="T14" fmla="*/ 53 w 872"/>
                        <a:gd name="T15" fmla="*/ 1 h 1482"/>
                        <a:gd name="T16" fmla="*/ 52 w 872"/>
                        <a:gd name="T17" fmla="*/ 1 h 1482"/>
                        <a:gd name="T18" fmla="*/ 48 w 872"/>
                        <a:gd name="T19" fmla="*/ 2 h 1482"/>
                        <a:gd name="T20" fmla="*/ 42 w 872"/>
                        <a:gd name="T21" fmla="*/ 5 h 1482"/>
                        <a:gd name="T22" fmla="*/ 37 w 872"/>
                        <a:gd name="T23" fmla="*/ 8 h 1482"/>
                        <a:gd name="T24" fmla="*/ 32 w 872"/>
                        <a:gd name="T25" fmla="*/ 13 h 1482"/>
                        <a:gd name="T26" fmla="*/ 27 w 872"/>
                        <a:gd name="T27" fmla="*/ 18 h 1482"/>
                        <a:gd name="T28" fmla="*/ 22 w 872"/>
                        <a:gd name="T29" fmla="*/ 24 h 1482"/>
                        <a:gd name="T30" fmla="*/ 17 w 872"/>
                        <a:gd name="T31" fmla="*/ 31 h 1482"/>
                        <a:gd name="T32" fmla="*/ 12 w 872"/>
                        <a:gd name="T33" fmla="*/ 39 h 1482"/>
                        <a:gd name="T34" fmla="*/ 7 w 872"/>
                        <a:gd name="T35" fmla="*/ 48 h 1482"/>
                        <a:gd name="T36" fmla="*/ 4 w 872"/>
                        <a:gd name="T37" fmla="*/ 56 h 1482"/>
                        <a:gd name="T38" fmla="*/ 2 w 872"/>
                        <a:gd name="T39" fmla="*/ 65 h 1482"/>
                        <a:gd name="T40" fmla="*/ 0 w 872"/>
                        <a:gd name="T41" fmla="*/ 73 h 1482"/>
                        <a:gd name="T42" fmla="*/ 0 w 872"/>
                        <a:gd name="T43" fmla="*/ 80 h 1482"/>
                        <a:gd name="T44" fmla="*/ 1 w 872"/>
                        <a:gd name="T45" fmla="*/ 86 h 1482"/>
                        <a:gd name="T46" fmla="*/ 3 w 872"/>
                        <a:gd name="T47" fmla="*/ 91 h 1482"/>
                        <a:gd name="T48" fmla="*/ 4 w 872"/>
                        <a:gd name="T49" fmla="*/ 90 h 1482"/>
                        <a:gd name="T50" fmla="*/ 4 w 872"/>
                        <a:gd name="T51" fmla="*/ 85 h 1482"/>
                        <a:gd name="T52" fmla="*/ 4 w 872"/>
                        <a:gd name="T53" fmla="*/ 78 h 1482"/>
                        <a:gd name="T54" fmla="*/ 6 w 872"/>
                        <a:gd name="T55" fmla="*/ 71 h 1482"/>
                        <a:gd name="T56" fmla="*/ 7 w 872"/>
                        <a:gd name="T57" fmla="*/ 64 h 1482"/>
                        <a:gd name="T58" fmla="*/ 11 w 872"/>
                        <a:gd name="T59" fmla="*/ 56 h 1482"/>
                        <a:gd name="T60" fmla="*/ 14 w 872"/>
                        <a:gd name="T61" fmla="*/ 48 h 1482"/>
                        <a:gd name="T62" fmla="*/ 18 w 872"/>
                        <a:gd name="T63" fmla="*/ 40 h 1482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w 872"/>
                        <a:gd name="T97" fmla="*/ 0 h 1482"/>
                        <a:gd name="T98" fmla="*/ 872 w 872"/>
                        <a:gd name="T99" fmla="*/ 1482 h 1482"/>
                      </a:gdLst>
                      <a:ahLst/>
                      <a:cxnLst>
                        <a:cxn ang="T64">
                          <a:pos x="T0" y="T1"/>
                        </a:cxn>
                        <a:cxn ang="T65">
                          <a:pos x="T2" y="T3"/>
                        </a:cxn>
                        <a:cxn ang="T66">
                          <a:pos x="T4" y="T5"/>
                        </a:cxn>
                        <a:cxn ang="T67">
                          <a:pos x="T6" y="T7"/>
                        </a:cxn>
                        <a:cxn ang="T68">
                          <a:pos x="T8" y="T9"/>
                        </a:cxn>
                        <a:cxn ang="T69">
                          <a:pos x="T10" y="T11"/>
                        </a:cxn>
                        <a:cxn ang="T70">
                          <a:pos x="T12" y="T13"/>
                        </a:cxn>
                        <a:cxn ang="T71">
                          <a:pos x="T14" y="T15"/>
                        </a:cxn>
                        <a:cxn ang="T72">
                          <a:pos x="T16" y="T17"/>
                        </a:cxn>
                        <a:cxn ang="T73">
                          <a:pos x="T18" y="T19"/>
                        </a:cxn>
                        <a:cxn ang="T74">
                          <a:pos x="T20" y="T21"/>
                        </a:cxn>
                        <a:cxn ang="T75">
                          <a:pos x="T22" y="T23"/>
                        </a:cxn>
                        <a:cxn ang="T76">
                          <a:pos x="T24" y="T25"/>
                        </a:cxn>
                        <a:cxn ang="T77">
                          <a:pos x="T26" y="T27"/>
                        </a:cxn>
                        <a:cxn ang="T78">
                          <a:pos x="T28" y="T29"/>
                        </a:cxn>
                        <a:cxn ang="T79">
                          <a:pos x="T30" y="T31"/>
                        </a:cxn>
                        <a:cxn ang="T80">
                          <a:pos x="T32" y="T33"/>
                        </a:cxn>
                        <a:cxn ang="T81">
                          <a:pos x="T34" y="T35"/>
                        </a:cxn>
                        <a:cxn ang="T82">
                          <a:pos x="T36" y="T37"/>
                        </a:cxn>
                        <a:cxn ang="T83">
                          <a:pos x="T38" y="T39"/>
                        </a:cxn>
                        <a:cxn ang="T84">
                          <a:pos x="T40" y="T41"/>
                        </a:cxn>
                        <a:cxn ang="T85">
                          <a:pos x="T42" y="T43"/>
                        </a:cxn>
                        <a:cxn ang="T86">
                          <a:pos x="T44" y="T45"/>
                        </a:cxn>
                        <a:cxn ang="T87">
                          <a:pos x="T46" y="T47"/>
                        </a:cxn>
                        <a:cxn ang="T88">
                          <a:pos x="T48" y="T49"/>
                        </a:cxn>
                        <a:cxn ang="T89">
                          <a:pos x="T50" y="T51"/>
                        </a:cxn>
                        <a:cxn ang="T90">
                          <a:pos x="T52" y="T53"/>
                        </a:cxn>
                        <a:cxn ang="T91">
                          <a:pos x="T54" y="T55"/>
                        </a:cxn>
                        <a:cxn ang="T92">
                          <a:pos x="T56" y="T57"/>
                        </a:cxn>
                        <a:cxn ang="T93">
                          <a:pos x="T58" y="T59"/>
                        </a:cxn>
                        <a:cxn ang="T94">
                          <a:pos x="T60" y="T61"/>
                        </a:cxn>
                        <a:cxn ang="T95">
                          <a:pos x="T62" y="T63"/>
                        </a:cxn>
                      </a:cxnLst>
                      <a:rect l="T96" t="T97" r="T98" b="T99"/>
                      <a:pathLst>
                        <a:path w="872" h="1482">
                          <a:moveTo>
                            <a:pt x="329" y="575"/>
                          </a:moveTo>
                          <a:lnTo>
                            <a:pt x="360" y="524"/>
                          </a:lnTo>
                          <a:lnTo>
                            <a:pt x="392" y="475"/>
                          </a:lnTo>
                          <a:lnTo>
                            <a:pt x="426" y="428"/>
                          </a:lnTo>
                          <a:lnTo>
                            <a:pt x="459" y="383"/>
                          </a:lnTo>
                          <a:lnTo>
                            <a:pt x="493" y="339"/>
                          </a:lnTo>
                          <a:lnTo>
                            <a:pt x="527" y="298"/>
                          </a:lnTo>
                          <a:lnTo>
                            <a:pt x="562" y="258"/>
                          </a:lnTo>
                          <a:lnTo>
                            <a:pt x="597" y="221"/>
                          </a:lnTo>
                          <a:lnTo>
                            <a:pt x="631" y="185"/>
                          </a:lnTo>
                          <a:lnTo>
                            <a:pt x="666" y="151"/>
                          </a:lnTo>
                          <a:lnTo>
                            <a:pt x="702" y="120"/>
                          </a:lnTo>
                          <a:lnTo>
                            <a:pt x="736" y="91"/>
                          </a:lnTo>
                          <a:lnTo>
                            <a:pt x="771" y="65"/>
                          </a:lnTo>
                          <a:lnTo>
                            <a:pt x="806" y="40"/>
                          </a:lnTo>
                          <a:lnTo>
                            <a:pt x="839" y="18"/>
                          </a:lnTo>
                          <a:lnTo>
                            <a:pt x="872" y="0"/>
                          </a:lnTo>
                          <a:lnTo>
                            <a:pt x="835" y="6"/>
                          </a:lnTo>
                          <a:lnTo>
                            <a:pt x="797" y="16"/>
                          </a:lnTo>
                          <a:lnTo>
                            <a:pt x="758" y="31"/>
                          </a:lnTo>
                          <a:lnTo>
                            <a:pt x="717" y="50"/>
                          </a:lnTo>
                          <a:lnTo>
                            <a:pt x="676" y="71"/>
                          </a:lnTo>
                          <a:lnTo>
                            <a:pt x="634" y="98"/>
                          </a:lnTo>
                          <a:lnTo>
                            <a:pt x="592" y="128"/>
                          </a:lnTo>
                          <a:lnTo>
                            <a:pt x="550" y="163"/>
                          </a:lnTo>
                          <a:lnTo>
                            <a:pt x="508" y="200"/>
                          </a:lnTo>
                          <a:lnTo>
                            <a:pt x="465" y="240"/>
                          </a:lnTo>
                          <a:lnTo>
                            <a:pt x="424" y="284"/>
                          </a:lnTo>
                          <a:lnTo>
                            <a:pt x="382" y="332"/>
                          </a:lnTo>
                          <a:lnTo>
                            <a:pt x="342" y="382"/>
                          </a:lnTo>
                          <a:lnTo>
                            <a:pt x="302" y="436"/>
                          </a:lnTo>
                          <a:lnTo>
                            <a:pt x="265" y="491"/>
                          </a:lnTo>
                          <a:lnTo>
                            <a:pt x="227" y="550"/>
                          </a:lnTo>
                          <a:lnTo>
                            <a:pt x="186" y="620"/>
                          </a:lnTo>
                          <a:lnTo>
                            <a:pt x="149" y="691"/>
                          </a:lnTo>
                          <a:lnTo>
                            <a:pt x="116" y="761"/>
                          </a:lnTo>
                          <a:lnTo>
                            <a:pt x="87" y="831"/>
                          </a:lnTo>
                          <a:lnTo>
                            <a:pt x="62" y="900"/>
                          </a:lnTo>
                          <a:lnTo>
                            <a:pt x="41" y="968"/>
                          </a:lnTo>
                          <a:lnTo>
                            <a:pt x="25" y="1033"/>
                          </a:lnTo>
                          <a:lnTo>
                            <a:pt x="12" y="1096"/>
                          </a:lnTo>
                          <a:lnTo>
                            <a:pt x="4" y="1158"/>
                          </a:lnTo>
                          <a:lnTo>
                            <a:pt x="0" y="1216"/>
                          </a:lnTo>
                          <a:lnTo>
                            <a:pt x="1" y="1271"/>
                          </a:lnTo>
                          <a:lnTo>
                            <a:pt x="6" y="1322"/>
                          </a:lnTo>
                          <a:lnTo>
                            <a:pt x="16" y="1368"/>
                          </a:lnTo>
                          <a:lnTo>
                            <a:pt x="29" y="1412"/>
                          </a:lnTo>
                          <a:lnTo>
                            <a:pt x="48" y="1449"/>
                          </a:lnTo>
                          <a:lnTo>
                            <a:pt x="71" y="1482"/>
                          </a:lnTo>
                          <a:lnTo>
                            <a:pt x="63" y="1442"/>
                          </a:lnTo>
                          <a:lnTo>
                            <a:pt x="59" y="1398"/>
                          </a:lnTo>
                          <a:lnTo>
                            <a:pt x="59" y="1352"/>
                          </a:lnTo>
                          <a:lnTo>
                            <a:pt x="61" y="1302"/>
                          </a:lnTo>
                          <a:lnTo>
                            <a:pt x="67" y="1250"/>
                          </a:lnTo>
                          <a:lnTo>
                            <a:pt x="76" y="1195"/>
                          </a:lnTo>
                          <a:lnTo>
                            <a:pt x="88" y="1139"/>
                          </a:lnTo>
                          <a:lnTo>
                            <a:pt x="104" y="1080"/>
                          </a:lnTo>
                          <a:lnTo>
                            <a:pt x="121" y="1021"/>
                          </a:lnTo>
                          <a:lnTo>
                            <a:pt x="142" y="958"/>
                          </a:lnTo>
                          <a:lnTo>
                            <a:pt x="166" y="896"/>
                          </a:lnTo>
                          <a:lnTo>
                            <a:pt x="193" y="833"/>
                          </a:lnTo>
                          <a:lnTo>
                            <a:pt x="223" y="769"/>
                          </a:lnTo>
                          <a:lnTo>
                            <a:pt x="255" y="704"/>
                          </a:lnTo>
                          <a:lnTo>
                            <a:pt x="291" y="640"/>
                          </a:lnTo>
                          <a:lnTo>
                            <a:pt x="329" y="575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</p:grpSp>
        </p:grpSp>
        <p:sp>
          <p:nvSpPr>
            <p:cNvPr id="14345" name="Text Box 27"/>
            <p:cNvSpPr txBox="1">
              <a:spLocks noChangeArrowheads="1"/>
            </p:cNvSpPr>
            <p:nvPr/>
          </p:nvSpPr>
          <p:spPr bwMode="auto">
            <a:xfrm>
              <a:off x="4560" y="4080"/>
              <a:ext cx="57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0">
                  <a:latin typeface="Calibri" pitchFamily="34" charset="0"/>
                </a:rPr>
                <a:t>I R   S S</a:t>
              </a:r>
            </a:p>
          </p:txBody>
        </p:sp>
      </p:grpSp>
      <p:pic>
        <p:nvPicPr>
          <p:cNvPr id="14343" name="Picture 28" descr="nas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5000" y="5882739"/>
            <a:ext cx="874140" cy="746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waring\Desktop\logo-small.gif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24200" y="5826869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part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789021"/>
            <a:ext cx="1143000" cy="954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37242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0" y="41814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                                      . </a:t>
            </a: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75247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24200" y="914400"/>
            <a:ext cx="23423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Conclusions</a:t>
            </a:r>
            <a:endParaRPr 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87542" y="1884401"/>
            <a:ext cx="863728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/>
              <a:t>Need soil classification at 1 km</a:t>
            </a:r>
            <a:r>
              <a:rPr lang="en-US" sz="2000" b="1" u="sng" baseline="30000" dirty="0" smtClean="0"/>
              <a:t>2 </a:t>
            </a:r>
            <a:r>
              <a:rPr lang="en-US" sz="2000" b="1" u="sng" dirty="0" smtClean="0"/>
              <a:t>or better </a:t>
            </a:r>
            <a:r>
              <a:rPr lang="en-US" dirty="0" smtClean="0"/>
              <a:t>:</a:t>
            </a:r>
          </a:p>
          <a:p>
            <a:endParaRPr lang="en-US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887542" y="2438400"/>
            <a:ext cx="70283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LcParenR"/>
            </a:pPr>
            <a:r>
              <a:rPr lang="en-US" b="1" dirty="0" smtClean="0"/>
              <a:t>To predict where tree mortality will occur following drought</a:t>
            </a:r>
          </a:p>
          <a:p>
            <a:pPr marL="342900" indent="-342900">
              <a:buAutoNum type="alphaLcParenR"/>
            </a:pPr>
            <a:r>
              <a:rPr lang="en-US" b="1" dirty="0" smtClean="0"/>
              <a:t>To predict variation in productivity under similar climates</a:t>
            </a:r>
          </a:p>
          <a:p>
            <a:pPr marL="342900" indent="-342900">
              <a:buAutoNum type="alphaLcParenR"/>
            </a:pPr>
            <a:r>
              <a:rPr lang="en-US" b="1" dirty="0" smtClean="0"/>
              <a:t>To predict the effects of rising CO</a:t>
            </a:r>
            <a:r>
              <a:rPr lang="en-US" b="1" baseline="-25000" dirty="0" smtClean="0"/>
              <a:t>2</a:t>
            </a:r>
            <a:r>
              <a:rPr lang="en-US" b="1" dirty="0" smtClean="0"/>
              <a:t> on growth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979905" y="3724274"/>
            <a:ext cx="693603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/>
              <a:t>Approach to mapping soil properties 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pPr marL="342900" indent="-342900">
              <a:buAutoNum type="alphaLcParenR"/>
            </a:pPr>
            <a:r>
              <a:rPr lang="en-US" b="1" dirty="0" smtClean="0"/>
              <a:t>Compare difference in  LAI predicted by 3-PG model using default soil values with LAI from MODIS satellite imagery </a:t>
            </a:r>
          </a:p>
          <a:p>
            <a:pPr marL="342900" indent="-342900">
              <a:buAutoNum type="alphaLcParenR"/>
            </a:pPr>
            <a:r>
              <a:rPr lang="en-US" b="1" dirty="0"/>
              <a:t> </a:t>
            </a:r>
            <a:r>
              <a:rPr lang="en-US" b="1" dirty="0" smtClean="0"/>
              <a:t>Run model to match MODIS LAI for soil fertility first</a:t>
            </a:r>
          </a:p>
          <a:p>
            <a:pPr marL="342900" indent="-342900">
              <a:buAutoNum type="alphaLcParenR"/>
            </a:pPr>
            <a:r>
              <a:rPr lang="en-US" b="1" dirty="0"/>
              <a:t> </a:t>
            </a:r>
            <a:r>
              <a:rPr lang="en-US" b="1" dirty="0" smtClean="0"/>
              <a:t>Run model based on est. of soil fertility to obtain map of </a:t>
            </a:r>
          </a:p>
          <a:p>
            <a:r>
              <a:rPr lang="en-US" b="1" dirty="0" smtClean="0"/>
              <a:t>      available soil water storage capacity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3525918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Contact Information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FontTx/>
              <a:buNone/>
            </a:pPr>
            <a:r>
              <a:rPr lang="en-US" dirty="0" smtClean="0"/>
              <a:t>Waring, Richard &lt;richard.waring@oregonstate.edu&gt;</a:t>
            </a:r>
          </a:p>
          <a:p>
            <a:pPr marL="0" indent="0">
              <a:buFontTx/>
              <a:buNone/>
            </a:pPr>
            <a:r>
              <a:rPr lang="en-US" dirty="0" smtClean="0">
                <a:solidFill>
                  <a:srgbClr val="0000FF"/>
                </a:solidFill>
              </a:rPr>
              <a:t>http://www.fsl.orst.edu/~waring</a:t>
            </a:r>
            <a:endParaRPr lang="en-US" dirty="0" smtClean="0"/>
          </a:p>
          <a:p>
            <a:pPr marL="0" indent="0">
              <a:buFontTx/>
              <a:buNone/>
            </a:pPr>
            <a:r>
              <a:rPr lang="en-US" dirty="0" smtClean="0"/>
              <a:t>Coops, Nicholas </a:t>
            </a:r>
          </a:p>
          <a:p>
            <a:pPr marL="0" indent="0">
              <a:buFontTx/>
              <a:buNone/>
            </a:pPr>
            <a:r>
              <a:rPr lang="en-US" dirty="0" smtClean="0"/>
              <a:t>&lt;nicholas.coops@ubc.ca&gt;</a:t>
            </a:r>
          </a:p>
          <a:p>
            <a:pPr marL="0" indent="0">
              <a:buFontTx/>
              <a:buNone/>
            </a:pPr>
            <a:r>
              <a:rPr lang="en-US" dirty="0" smtClean="0"/>
              <a:t>Project website:</a:t>
            </a:r>
          </a:p>
          <a:p>
            <a:pPr marL="0" indent="0">
              <a:buFontTx/>
              <a:buNone/>
            </a:pPr>
            <a:r>
              <a:rPr lang="en-US" dirty="0" smtClean="0">
                <a:solidFill>
                  <a:srgbClr val="0000FF"/>
                </a:solidFill>
              </a:rPr>
              <a:t>http://www.pnwspecieschange.info/</a:t>
            </a:r>
          </a:p>
        </p:txBody>
      </p:sp>
    </p:spTree>
    <p:extLst>
      <p:ext uri="{BB962C8B-B14F-4D97-AF65-F5344CB8AC3E}">
        <p14:creationId xmlns:p14="http://schemas.microsoft.com/office/powerpoint/2010/main" xmlns="" val="295065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Recent Mortality in the Southwest</a:t>
            </a:r>
            <a:endParaRPr lang="en-US" dirty="0"/>
          </a:p>
        </p:txBody>
      </p:sp>
      <p:pic>
        <p:nvPicPr>
          <p:cNvPr id="4" name="Picture 4" descr="PiedMort10-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310640"/>
            <a:ext cx="8229600" cy="5436624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6134111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                                       </a:t>
            </a: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37242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0" y="41814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                                      . </a:t>
            </a: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75247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82" name="Picture 1" descr="Description: Description: USA_mortalit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94926" y="1066800"/>
            <a:ext cx="6758474" cy="5106072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666670" y="134034"/>
            <a:ext cx="65982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 smtClean="0"/>
              <a:t>Pinyon</a:t>
            </a:r>
            <a:r>
              <a:rPr lang="en-US" sz="2400" b="1" dirty="0" smtClean="0"/>
              <a:t> pine mortality</a:t>
            </a:r>
          </a:p>
          <a:p>
            <a:pPr algn="ctr"/>
            <a:r>
              <a:rPr lang="en-US" sz="2400" b="1" dirty="0" smtClean="0"/>
              <a:t>peaked in 2003-2004 across </a:t>
            </a:r>
            <a:r>
              <a:rPr lang="en-US" sz="2400" b="1" dirty="0"/>
              <a:t>the </a:t>
            </a:r>
            <a:r>
              <a:rPr lang="en-US" sz="2400" b="1" dirty="0" smtClean="0"/>
              <a:t>Southwest 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469412" y="6377831"/>
            <a:ext cx="6609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Peterman </a:t>
            </a:r>
            <a:r>
              <a:rPr lang="en-US" b="1" i="1" dirty="0" smtClean="0"/>
              <a:t>et al. </a:t>
            </a:r>
            <a:r>
              <a:rPr lang="en-US" b="1" dirty="0" smtClean="0"/>
              <a:t>2012. Manuscript revised for </a:t>
            </a:r>
            <a:r>
              <a:rPr lang="en-US" b="1" i="1" dirty="0" err="1" smtClean="0"/>
              <a:t>Ecohydrology</a:t>
            </a:r>
            <a:endParaRPr lang="en-US" b="1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2674886" y="1072896"/>
            <a:ext cx="45818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From U.S. Forest Service aerial                  </a:t>
            </a:r>
          </a:p>
          <a:p>
            <a:r>
              <a:rPr lang="en-US" dirty="0"/>
              <a:t> </a:t>
            </a:r>
            <a:r>
              <a:rPr lang="en-US" dirty="0" smtClean="0"/>
              <a:t>             photographic surveys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3095" y="811144"/>
            <a:ext cx="6997809" cy="541020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-985043" y="103258"/>
            <a:ext cx="1061700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1:24,000 scale soil classification indicates tree mortality in</a:t>
            </a:r>
            <a:r>
              <a:rPr kumimoji="0" lang="en-US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2003-2004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baseline="0" dirty="0" smtClean="0">
                <a:latin typeface="Arial" pitchFamily="34" charset="0"/>
                <a:cs typeface="Arial" pitchFamily="34" charset="0"/>
              </a:rPr>
              <a:t>                was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concentrated on soils with &lt; 100 mm of  water storage capacity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             </a:t>
            </a: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37242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0" y="41814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                                      . </a:t>
            </a: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75247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19200" y="6406010"/>
            <a:ext cx="6997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Peterman </a:t>
            </a:r>
            <a:r>
              <a:rPr lang="en-US" b="1" i="1" dirty="0"/>
              <a:t>et al. </a:t>
            </a:r>
            <a:r>
              <a:rPr lang="en-US" b="1" dirty="0"/>
              <a:t>2012. Manuscript revised for </a:t>
            </a:r>
            <a:r>
              <a:rPr lang="en-US" b="1" i="1" dirty="0" err="1"/>
              <a:t>Ecohydrology</a:t>
            </a:r>
            <a:endParaRPr lang="en-US" b="1" i="1" dirty="0"/>
          </a:p>
        </p:txBody>
      </p:sp>
      <p:sp>
        <p:nvSpPr>
          <p:cNvPr id="3" name="Rectangle 2"/>
          <p:cNvSpPr/>
          <p:nvPr/>
        </p:nvSpPr>
        <p:spPr>
          <a:xfrm>
            <a:off x="2723724" y="5105400"/>
            <a:ext cx="36599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NRCS Soil Geographic Database </a:t>
            </a:r>
          </a:p>
        </p:txBody>
      </p:sp>
    </p:spTree>
    <p:extLst>
      <p:ext uri="{BB962C8B-B14F-4D97-AF65-F5344CB8AC3E}">
        <p14:creationId xmlns:p14="http://schemas.microsoft.com/office/powerpoint/2010/main" xmlns="" val="2689567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37242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0" y="41814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                                      . </a:t>
            </a: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75247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3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01496" y="1752600"/>
            <a:ext cx="6851904" cy="38862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800" y="457200"/>
            <a:ext cx="92150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Can predict how tree mortality varies spatially following a drought</a:t>
            </a:r>
          </a:p>
          <a:p>
            <a:r>
              <a:rPr lang="en-US" sz="2000" b="1" dirty="0" smtClean="0"/>
              <a:t>     with knowledge of  differences in  soil  water storage capacity</a:t>
            </a:r>
            <a:endParaRPr lang="en-US" sz="2000" b="1" dirty="0"/>
          </a:p>
        </p:txBody>
      </p:sp>
      <p:sp>
        <p:nvSpPr>
          <p:cNvPr id="3" name="Rectangle 2"/>
          <p:cNvSpPr/>
          <p:nvPr/>
        </p:nvSpPr>
        <p:spPr>
          <a:xfrm>
            <a:off x="1301496" y="5867400"/>
            <a:ext cx="7768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Peterman </a:t>
            </a:r>
            <a:r>
              <a:rPr lang="en-US" b="1" i="1" dirty="0"/>
              <a:t>et al. </a:t>
            </a:r>
            <a:r>
              <a:rPr lang="en-US" b="1" dirty="0"/>
              <a:t>2012. Manuscript revised for </a:t>
            </a:r>
            <a:r>
              <a:rPr lang="en-US" b="1" i="1" dirty="0" err="1"/>
              <a:t>Ecohydrology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xmlns="" val="9326765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609600" y="197823"/>
            <a:ext cx="864210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Process-based modeling with 3-PG 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confirmed that unusually intense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drought</a:t>
            </a:r>
            <a:r>
              <a:rPr kumimoji="0" lang="en-US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would stress </a:t>
            </a:r>
            <a:r>
              <a:rPr kumimoji="0" lang="en-US" sz="20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pinyon</a:t>
            </a:r>
            <a:r>
              <a:rPr kumimoji="0" lang="en-US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pine on shallow soils prior to 2003-2004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37242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0" y="41814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                                      . </a:t>
            </a: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75247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Chart 1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4171" y="3759209"/>
            <a:ext cx="4924425" cy="2524125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Chart 1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8362" y="1146810"/>
            <a:ext cx="4867275" cy="253365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219200" y="6488668"/>
            <a:ext cx="8153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Peterman </a:t>
            </a:r>
            <a:r>
              <a:rPr lang="en-US" b="1" i="1" dirty="0"/>
              <a:t>et al. </a:t>
            </a:r>
            <a:r>
              <a:rPr lang="en-US" b="1" dirty="0"/>
              <a:t>2012. Manuscript revised for </a:t>
            </a:r>
            <a:r>
              <a:rPr lang="en-US" b="1" i="1" dirty="0" err="1"/>
              <a:t>Ecohydrology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xmlns="" val="4006196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404664"/>
            <a:ext cx="3606829" cy="367240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>
            <a:off x="3275856" y="3501008"/>
            <a:ext cx="0" cy="792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027" name="Picture 3" descr="Max_LA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7731" y="4354070"/>
            <a:ext cx="1248244" cy="1667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ight Brace 9"/>
          <p:cNvSpPr/>
          <p:nvPr/>
        </p:nvSpPr>
        <p:spPr>
          <a:xfrm rot="5400000">
            <a:off x="4788024" y="5229200"/>
            <a:ext cx="360040" cy="1944216"/>
          </a:xfrm>
          <a:prstGeom prst="rightBrace">
            <a:avLst>
              <a:gd name="adj1" fmla="val 12094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cxnSp>
        <p:nvCxnSpPr>
          <p:cNvPr id="12" name="Elbow Connector 11"/>
          <p:cNvCxnSpPr/>
          <p:nvPr/>
        </p:nvCxnSpPr>
        <p:spPr>
          <a:xfrm rot="16200000" flipH="1">
            <a:off x="4427984" y="3573016"/>
            <a:ext cx="4608512" cy="1008112"/>
          </a:xfrm>
          <a:prstGeom prst="bentConnector3">
            <a:avLst>
              <a:gd name="adj1" fmla="val 50000"/>
            </a:avLst>
          </a:prstGeom>
          <a:ln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876256" y="6381328"/>
            <a:ext cx="360040" cy="0"/>
          </a:xfrm>
          <a:prstGeom prst="line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508104" y="1772816"/>
            <a:ext cx="720080" cy="0"/>
          </a:xfrm>
          <a:prstGeom prst="line">
            <a:avLst/>
          </a:prstGeom>
          <a:ln>
            <a:prstDash val="dash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724128" y="2348880"/>
            <a:ext cx="504056" cy="0"/>
          </a:xfrm>
          <a:prstGeom prst="line">
            <a:avLst/>
          </a:prstGeom>
          <a:ln>
            <a:prstDash val="dash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473998" y="4077072"/>
            <a:ext cx="12998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dirty="0" smtClean="0"/>
              <a:t>3PG Predicted LAI</a:t>
            </a:r>
            <a:endParaRPr lang="en-CA" sz="1200" dirty="0"/>
          </a:p>
        </p:txBody>
      </p:sp>
      <p:sp>
        <p:nvSpPr>
          <p:cNvPr id="36" name="TextBox 35"/>
          <p:cNvSpPr txBox="1"/>
          <p:nvPr/>
        </p:nvSpPr>
        <p:spPr>
          <a:xfrm>
            <a:off x="5580112" y="4077072"/>
            <a:ext cx="8499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dirty="0" smtClean="0"/>
              <a:t>MODIS LAI</a:t>
            </a:r>
            <a:endParaRPr lang="en-CA" sz="1200" dirty="0"/>
          </a:p>
        </p:txBody>
      </p:sp>
      <p:sp>
        <p:nvSpPr>
          <p:cNvPr id="38" name="TextBox 37"/>
          <p:cNvSpPr txBox="1"/>
          <p:nvPr/>
        </p:nvSpPr>
        <p:spPr>
          <a:xfrm>
            <a:off x="2286000" y="6375811"/>
            <a:ext cx="5638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b="1" dirty="0" smtClean="0"/>
              <a:t>Differences used to adjust soil fertility and soil water holding capacity</a:t>
            </a:r>
            <a:endParaRPr lang="en-CA" sz="12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964872" y="-57001"/>
            <a:ext cx="55659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Approach to mapping soil properties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327686" y="2056202"/>
            <a:ext cx="2800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Default at 50% max. </a:t>
            </a:r>
            <a:r>
              <a:rPr lang="en-US" dirty="0" err="1" smtClean="0"/>
              <a:t>Fert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327686" y="1625822"/>
            <a:ext cx="2800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Default at 200 mm ASWC</a:t>
            </a:r>
            <a:endParaRPr lang="en-US" dirty="0"/>
          </a:p>
        </p:txBody>
      </p:sp>
      <p:pic>
        <p:nvPicPr>
          <p:cNvPr id="17" name="Picture 16" descr="Description: 3PG_LAI.tif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354070"/>
            <a:ext cx="1192441" cy="16672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6863554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R 210412.t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11560" y="1124744"/>
            <a:ext cx="3781012" cy="5069155"/>
          </a:xfrm>
        </p:spPr>
      </p:pic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xmlns="" val="3314304531"/>
              </p:ext>
            </p:extLst>
          </p:nvPr>
        </p:nvGraphicFramePr>
        <p:xfrm>
          <a:off x="5715000" y="3537218"/>
          <a:ext cx="2952328" cy="30072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6" name="Picture 5" descr="HWSD_FR.t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44208" y="116632"/>
            <a:ext cx="2413627" cy="32359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85316" y="404664"/>
            <a:ext cx="30444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b="1" dirty="0" smtClean="0"/>
              <a:t>Process-model derived </a:t>
            </a:r>
          </a:p>
          <a:p>
            <a:pPr algn="ctr"/>
            <a:r>
              <a:rPr lang="en-CA" b="1" dirty="0" smtClean="0"/>
              <a:t>Fertility Ranking  at 1 km</a:t>
            </a:r>
            <a:r>
              <a:rPr lang="en-CA" b="1" baseline="30000" dirty="0" smtClean="0"/>
              <a:t>2</a:t>
            </a:r>
            <a:endParaRPr lang="en-CA" b="1" baseline="30000" dirty="0"/>
          </a:p>
        </p:txBody>
      </p:sp>
      <p:sp>
        <p:nvSpPr>
          <p:cNvPr id="3" name="TextBox 2"/>
          <p:cNvSpPr txBox="1"/>
          <p:nvPr/>
        </p:nvSpPr>
        <p:spPr>
          <a:xfrm>
            <a:off x="1981200" y="6444734"/>
            <a:ext cx="5557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Coops, </a:t>
            </a:r>
            <a:r>
              <a:rPr lang="en-US" dirty="0" err="1" smtClean="0"/>
              <a:t>Hilker</a:t>
            </a:r>
            <a:r>
              <a:rPr lang="en-US" dirty="0" smtClean="0"/>
              <a:t> &amp; </a:t>
            </a:r>
            <a:r>
              <a:rPr lang="en-US" dirty="0" err="1" smtClean="0"/>
              <a:t>Waring</a:t>
            </a:r>
            <a:r>
              <a:rPr lang="en-US" dirty="0" smtClean="0"/>
              <a:t> .2011. in preparation RS &amp; 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504169" y="3352552"/>
            <a:ext cx="20697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1:5,000,000 scale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29740" y="304800"/>
            <a:ext cx="25271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Solved simultaneously,</a:t>
            </a:r>
          </a:p>
          <a:p>
            <a:r>
              <a:rPr lang="en-US" dirty="0" smtClean="0"/>
              <a:t>or set ASWC =170 mm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1038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SWC 210412.t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55576" y="1124744"/>
            <a:ext cx="3375853" cy="4525963"/>
          </a:xfrm>
        </p:spPr>
      </p:pic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xmlns="" val="1202436110"/>
              </p:ext>
            </p:extLst>
          </p:nvPr>
        </p:nvGraphicFramePr>
        <p:xfrm>
          <a:off x="4430927" y="3134939"/>
          <a:ext cx="3768105" cy="35661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6" name="Picture 5" descr="HWSD_awsc.t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60232" y="188640"/>
            <a:ext cx="2197603" cy="29462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5780" y="179778"/>
            <a:ext cx="3960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 smtClean="0"/>
              <a:t>Process-model derived </a:t>
            </a:r>
          </a:p>
          <a:p>
            <a:pPr algn="ctr"/>
            <a:r>
              <a:rPr lang="en-CA" b="1" dirty="0" smtClean="0"/>
              <a:t>Available Soil Water Holding Capacity at 1 km</a:t>
            </a:r>
            <a:r>
              <a:rPr lang="en-CA" b="1" baseline="30000" dirty="0" smtClean="0"/>
              <a:t>2</a:t>
            </a:r>
            <a:endParaRPr lang="en-CA" b="1" baseline="30000" dirty="0"/>
          </a:p>
        </p:txBody>
      </p:sp>
      <p:sp>
        <p:nvSpPr>
          <p:cNvPr id="2" name="Rectangle 1"/>
          <p:cNvSpPr/>
          <p:nvPr/>
        </p:nvSpPr>
        <p:spPr>
          <a:xfrm>
            <a:off x="0" y="6019800"/>
            <a:ext cx="4724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Coops, Hilker &amp; </a:t>
            </a:r>
            <a:r>
              <a:rPr lang="en-US" dirty="0" err="1"/>
              <a:t>Waring</a:t>
            </a:r>
            <a:r>
              <a:rPr lang="en-US" dirty="0"/>
              <a:t> </a:t>
            </a:r>
            <a:r>
              <a:rPr lang="en-US" dirty="0" smtClean="0"/>
              <a:t>2011. </a:t>
            </a:r>
            <a:r>
              <a:rPr lang="en-US" dirty="0"/>
              <a:t>in </a:t>
            </a:r>
            <a:r>
              <a:rPr lang="en-US" dirty="0" smtClean="0"/>
              <a:t>preparation, </a:t>
            </a:r>
            <a:r>
              <a:rPr lang="en-US" dirty="0"/>
              <a:t>RS &amp; E</a:t>
            </a:r>
          </a:p>
        </p:txBody>
      </p:sp>
      <p:sp>
        <p:nvSpPr>
          <p:cNvPr id="8" name="Rectangle 7"/>
          <p:cNvSpPr/>
          <p:nvPr/>
        </p:nvSpPr>
        <p:spPr>
          <a:xfrm>
            <a:off x="6788038" y="3134939"/>
            <a:ext cx="20697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1:5,000,000 scale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886200" y="159334"/>
            <a:ext cx="27943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Solved simultaneously or</a:t>
            </a:r>
          </a:p>
          <a:p>
            <a:r>
              <a:rPr lang="en-US" dirty="0" smtClean="0"/>
              <a:t>set FR =0.6 if MODIS LAI</a:t>
            </a:r>
          </a:p>
          <a:p>
            <a:r>
              <a:rPr lang="en-US" dirty="0"/>
              <a:t> </a:t>
            </a:r>
            <a:r>
              <a:rPr lang="en-US" dirty="0" smtClean="0"/>
              <a:t>is &lt; 3.0 m</a:t>
            </a:r>
            <a:r>
              <a:rPr lang="en-US" baseline="30000" dirty="0" smtClean="0"/>
              <a:t>2</a:t>
            </a:r>
            <a:r>
              <a:rPr lang="en-US" dirty="0" smtClean="0"/>
              <a:t> m</a:t>
            </a:r>
            <a:r>
              <a:rPr lang="en-US" baseline="30000" dirty="0" smtClean="0"/>
              <a:t>-2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xmlns="" val="549116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710</TotalTime>
  <Words>438</Words>
  <Application>Microsoft Office PowerPoint</Application>
  <PresentationFormat>On-screen Show (4:3)</PresentationFormat>
  <Paragraphs>85</Paragraphs>
  <Slides>11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Mapping of stress on native tree species across western U.S.A. &amp; Canada: interpretation of climatically-induced changes using a physiologically-based approach </vt:lpstr>
      <vt:lpstr>Recent Mortality in the Southwest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Contact Information</vt:lpstr>
    </vt:vector>
  </TitlesOfParts>
  <Company>Oregon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Predicted vulnerable (red) to recent climate change and improved areas (green) since  1950-1975</dc:title>
  <dc:creator>Waring, Richard</dc:creator>
  <cp:lastModifiedBy>William Turner</cp:lastModifiedBy>
  <cp:revision>45</cp:revision>
  <cp:lastPrinted>2012-04-23T18:34:06Z</cp:lastPrinted>
  <dcterms:created xsi:type="dcterms:W3CDTF">2011-09-02T20:09:58Z</dcterms:created>
  <dcterms:modified xsi:type="dcterms:W3CDTF">2012-05-01T14:13:30Z</dcterms:modified>
</cp:coreProperties>
</file>